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91" r:id="rId2"/>
    <p:sldId id="274" r:id="rId3"/>
    <p:sldId id="276" r:id="rId4"/>
    <p:sldId id="272" r:id="rId5"/>
    <p:sldId id="280" r:id="rId6"/>
    <p:sldId id="284" r:id="rId7"/>
    <p:sldId id="285" r:id="rId8"/>
    <p:sldId id="32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22/03/2020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02787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t>2</a:t>
            </a:fld>
            <a:endParaRPr lang="en-GB"/>
          </a:p>
        </p:txBody>
      </p:sp>
    </p:spTree>
    <p:extLst>
      <p:ext uri="{BB962C8B-B14F-4D97-AF65-F5344CB8AC3E}">
        <p14:creationId xmlns:p14="http://schemas.microsoft.com/office/powerpoint/2010/main" val="3275616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t>4</a:t>
            </a:fld>
            <a:endParaRPr lang="en-GB"/>
          </a:p>
        </p:txBody>
      </p:sp>
    </p:spTree>
    <p:extLst>
      <p:ext uri="{BB962C8B-B14F-4D97-AF65-F5344CB8AC3E}">
        <p14:creationId xmlns:p14="http://schemas.microsoft.com/office/powerpoint/2010/main" val="964427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84" y="-5178"/>
            <a:ext cx="9473384" cy="685800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676400" y="1524000"/>
            <a:ext cx="6358372" cy="7620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Dr Somaya Arafat</a:t>
            </a:r>
            <a:endParaRPr lang="ar-SA" sz="2800" b="1" dirty="0">
              <a:solidFill>
                <a:srgbClr val="DA1F28"/>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 xmlns:a16="http://schemas.microsoft.com/office/drawing/2014/main" id="{877AB640-2EA5-4554-B5A3-5F04C01442BF}"/>
              </a:ext>
            </a:extLst>
          </p:cNvPr>
          <p:cNvSpPr txBox="1">
            <a:spLocks/>
          </p:cNvSpPr>
          <p:nvPr/>
        </p:nvSpPr>
        <p:spPr>
          <a:xfrm>
            <a:off x="-152400" y="2819400"/>
            <a:ext cx="6358372" cy="3200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mn-lt"/>
                <a:cs typeface="Times New Roman" panose="02020603050405020304" pitchFamily="18" charset="0"/>
              </a:rPr>
              <a:t>Mass Communication Dep.</a:t>
            </a:r>
          </a:p>
          <a:p>
            <a:pPr algn="ctr"/>
            <a:r>
              <a:rPr lang="ar-EG" sz="2800" b="1" dirty="0" smtClean="0">
                <a:solidFill>
                  <a:srgbClr val="00B050"/>
                </a:solidFill>
                <a:latin typeface="+mn-lt"/>
                <a:cs typeface="Times New Roman" panose="02020603050405020304" pitchFamily="18" charset="0"/>
              </a:rPr>
              <a:t>4</a:t>
            </a:r>
            <a:r>
              <a:rPr lang="en-GB" sz="2800" b="1" dirty="0" smtClean="0">
                <a:solidFill>
                  <a:srgbClr val="00B050"/>
                </a:solidFill>
                <a:latin typeface="+mn-lt"/>
                <a:cs typeface="Times New Roman" panose="02020603050405020304" pitchFamily="18" charset="0"/>
              </a:rPr>
              <a:t>Lecture no.</a:t>
            </a:r>
            <a:r>
              <a:rPr lang="ar-EG" sz="2800" b="1" dirty="0" smtClean="0">
                <a:solidFill>
                  <a:srgbClr val="00B050"/>
                </a:solidFill>
                <a:latin typeface="+mn-lt"/>
                <a:cs typeface="Times New Roman" panose="02020603050405020304" pitchFamily="18" charset="0"/>
              </a:rPr>
              <a:t>   </a:t>
            </a:r>
            <a:endParaRPr lang="en-GB" sz="2800" b="1" dirty="0" smtClean="0">
              <a:solidFill>
                <a:srgbClr val="00B050"/>
              </a:solidFill>
              <a:latin typeface="+mn-lt"/>
              <a:cs typeface="Times New Roman" panose="02020603050405020304" pitchFamily="18" charset="0"/>
            </a:endParaRPr>
          </a:p>
          <a:p>
            <a:pPr>
              <a:lnSpc>
                <a:spcPct val="150000"/>
              </a:lnSpc>
              <a:tabLst>
                <a:tab pos="57150" algn="l"/>
              </a:tabLst>
            </a:pPr>
            <a:r>
              <a:rPr lang="ar-EG" sz="2200" b="1" dirty="0" smtClean="0">
                <a:solidFill>
                  <a:srgbClr val="FF0000"/>
                </a:solidFill>
                <a:latin typeface="+mn-lt"/>
                <a:ea typeface="Times New Roman"/>
                <a:cs typeface="Times New Roman" panose="02020603050405020304" pitchFamily="18" charset="0"/>
              </a:rPr>
              <a:t>    </a:t>
            </a:r>
            <a:r>
              <a:rPr lang="en-GB" sz="2200" b="1" dirty="0">
                <a:solidFill>
                  <a:srgbClr val="FF0000"/>
                </a:solidFill>
                <a:latin typeface="+mn-lt"/>
                <a:ea typeface="Times New Roman"/>
                <a:cs typeface="Times New Roman" panose="02020603050405020304" pitchFamily="18" charset="0"/>
              </a:rPr>
              <a:t> </a:t>
            </a:r>
            <a:r>
              <a:rPr lang="ar-EG" sz="2200" b="1" dirty="0" smtClean="0">
                <a:solidFill>
                  <a:srgbClr val="FF0000"/>
                </a:solidFill>
                <a:latin typeface="+mn-lt"/>
                <a:ea typeface="Times New Roman"/>
                <a:cs typeface="Times New Roman" panose="02020603050405020304" pitchFamily="18" charset="0"/>
              </a:rPr>
              <a:t>   </a:t>
            </a:r>
            <a:r>
              <a:rPr lang="en-US" sz="2400" b="1" dirty="0" smtClean="0">
                <a:solidFill>
                  <a:srgbClr val="FF0000"/>
                </a:solidFill>
                <a:latin typeface="Algerian" panose="04020705040A02060702" pitchFamily="82" charset="0"/>
                <a:ea typeface="Calibri"/>
                <a:cs typeface="Arabic Typesetting" panose="03020402040406030203" pitchFamily="66" charset="-78"/>
              </a:rPr>
              <a:t>CHARACTERISTICS </a:t>
            </a:r>
            <a:r>
              <a:rPr lang="en-US" sz="2400" b="1" dirty="0">
                <a:solidFill>
                  <a:srgbClr val="FF0000"/>
                </a:solidFill>
                <a:latin typeface="Algerian" panose="04020705040A02060702" pitchFamily="82" charset="0"/>
                <a:ea typeface="Calibri"/>
                <a:cs typeface="Arabic Typesetting" panose="03020402040406030203" pitchFamily="66" charset="-78"/>
              </a:rPr>
              <a:t>OF TELEVISION </a:t>
            </a:r>
            <a:endParaRPr lang="en-GB" sz="2400" b="1" dirty="0">
              <a:solidFill>
                <a:srgbClr val="FF0000"/>
              </a:solidFill>
              <a:latin typeface="Algerian" panose="04020705040A02060702" pitchFamily="82" charset="0"/>
              <a:ea typeface="Calibri"/>
              <a:cs typeface="Arabic Typesetting" panose="03020402040406030203" pitchFamily="66" charset="-78"/>
            </a:endParaRPr>
          </a:p>
          <a:p>
            <a:pPr algn="ctr">
              <a:lnSpc>
                <a:spcPct val="150000"/>
              </a:lnSpc>
            </a:pPr>
            <a:r>
              <a:rPr lang="ar-EG" sz="3200" b="1" dirty="0" smtClean="0">
                <a:solidFill>
                  <a:srgbClr val="FF0000"/>
                </a:solidFill>
                <a:latin typeface="Times New Roman"/>
                <a:ea typeface="Times New Roman"/>
              </a:rPr>
              <a:t>  </a:t>
            </a:r>
            <a:endParaRPr lang="en-GB" sz="3200" dirty="0">
              <a:solidFill>
                <a:prstClr val="black">
                  <a:lumMod val="85000"/>
                  <a:lumOff val="15000"/>
                </a:prstClr>
              </a:solidFill>
              <a:latin typeface="Times New Roman"/>
              <a:ea typeface="Times New Roman"/>
            </a:endParaRPr>
          </a:p>
          <a:p>
            <a:pPr algn="ctr"/>
            <a:endParaRPr lang="ar-SA" sz="2800" b="1" dirty="0">
              <a:solidFill>
                <a:srgbClr val="DA1F28"/>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3927724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991600" cy="5943600"/>
          </a:xfrm>
        </p:spPr>
        <p:txBody>
          <a:bodyPr>
            <a:normAutofit lnSpcReduction="10000"/>
          </a:bodyPr>
          <a:lstStyle/>
          <a:p>
            <a:pPr marL="2057400" lvl="8" indent="0" rtl="1">
              <a:lnSpc>
                <a:spcPct val="150000"/>
              </a:lnSpc>
              <a:buNone/>
              <a:tabLst>
                <a:tab pos="57150" algn="l"/>
              </a:tabLst>
            </a:pPr>
            <a:r>
              <a:rPr lang="en-US" sz="2600" b="1" u="sng" dirty="0">
                <a:solidFill>
                  <a:srgbClr val="FF0000"/>
                </a:solidFill>
                <a:latin typeface="Times New Roman" panose="02020603050405020304" pitchFamily="18" charset="0"/>
                <a:ea typeface="Calibri"/>
                <a:cs typeface="Times New Roman" panose="02020603050405020304" pitchFamily="18" charset="0"/>
              </a:rPr>
              <a:t>CHARACTERISTICS OF </a:t>
            </a:r>
            <a:r>
              <a:rPr lang="en-US" sz="2600" b="1" u="sng" dirty="0" smtClean="0">
                <a:solidFill>
                  <a:srgbClr val="FF0000"/>
                </a:solidFill>
                <a:latin typeface="Times New Roman" panose="02020603050405020304" pitchFamily="18" charset="0"/>
                <a:ea typeface="Calibri"/>
                <a:cs typeface="Times New Roman" panose="02020603050405020304" pitchFamily="18" charset="0"/>
              </a:rPr>
              <a:t>TELEVISION:</a:t>
            </a:r>
            <a:endParaRPr lang="ar-EG" sz="2600" u="sng" dirty="0" smtClean="0">
              <a:latin typeface="Times New Roman" panose="02020603050405020304" pitchFamily="18" charset="0"/>
              <a:ea typeface="Calibri"/>
              <a:cs typeface="Times New Roman" panose="02020603050405020304" pitchFamily="18" charset="0"/>
            </a:endParaRPr>
          </a:p>
          <a:p>
            <a:pPr marL="109728" lvl="0" indent="0">
              <a:buClr>
                <a:srgbClr val="2DA2BF"/>
              </a:buClr>
              <a:buNone/>
            </a:pPr>
            <a:r>
              <a:rPr lang="en-US" sz="2300" dirty="0" smtClean="0">
                <a:latin typeface="Times New Roman" panose="02020603050405020304" pitchFamily="18" charset="0"/>
                <a:ea typeface="Calibri"/>
                <a:cs typeface="Times New Roman" panose="02020603050405020304" pitchFamily="18" charset="0"/>
              </a:rPr>
              <a:t>How do you feel while watching a match on television? Isn’t it almost like being there in the stadium? It is quite different from reading about the match in the next day’s newspaper or hearing a radio commentary. What makes the match on television more interesting?</a:t>
            </a:r>
            <a:r>
              <a:rPr lang="ar-EG" sz="2300" dirty="0" smtClean="0">
                <a:latin typeface="Times New Roman" panose="02020603050405020304" pitchFamily="18" charset="0"/>
                <a:ea typeface="Calibri"/>
                <a:cs typeface="Times New Roman" panose="02020603050405020304" pitchFamily="18" charset="0"/>
              </a:rPr>
              <a:t> </a:t>
            </a:r>
            <a:r>
              <a:rPr lang="en-US" sz="2300" dirty="0">
                <a:solidFill>
                  <a:prstClr val="black"/>
                </a:solidFill>
                <a:latin typeface="Times New Roman" panose="02020603050405020304" pitchFamily="18" charset="0"/>
                <a:ea typeface="Calibri"/>
                <a:cs typeface="Times New Roman" panose="02020603050405020304" pitchFamily="18" charset="0"/>
              </a:rPr>
              <a:t>While radio has sound, television content includes both sound and visuals. This audio visual character of television makes it a magic medium which allows us to watch the world from our rooms.</a:t>
            </a:r>
            <a:r>
              <a:rPr lang="en-US" sz="2300" dirty="0">
                <a:solidFill>
                  <a:prstClr val="black"/>
                </a:solidFill>
                <a:latin typeface="Times New Roman"/>
                <a:ea typeface="Calibri"/>
              </a:rPr>
              <a:t> </a:t>
            </a:r>
          </a:p>
          <a:p>
            <a:pPr marL="109728" lvl="0" indent="0" algn="r" rtl="1">
              <a:buClr>
                <a:srgbClr val="2DA2BF"/>
              </a:buClr>
              <a:buNone/>
              <a:tabLst>
                <a:tab pos="57150" algn="l"/>
              </a:tabLst>
            </a:pPr>
            <a:r>
              <a:rPr lang="ar-EG" sz="2400" dirty="0">
                <a:solidFill>
                  <a:prstClr val="black"/>
                </a:solidFill>
                <a:latin typeface="Times New Roman" panose="02020603050405020304" pitchFamily="18" charset="0"/>
                <a:ea typeface="Calibri"/>
                <a:cs typeface="Times New Roman" panose="02020603050405020304" pitchFamily="18" charset="0"/>
              </a:rPr>
              <a:t> </a:t>
            </a:r>
            <a:r>
              <a:rPr lang="ar-EG" sz="3000" b="1" u="sng" dirty="0">
                <a:solidFill>
                  <a:srgbClr val="00B050"/>
                </a:solidFill>
                <a:latin typeface="Times New Roman" panose="02020603050405020304" pitchFamily="18" charset="0"/>
                <a:ea typeface="Calibri"/>
                <a:cs typeface="Times New Roman" panose="02020603050405020304" pitchFamily="18" charset="0"/>
              </a:rPr>
              <a:t>خصائص </a:t>
            </a:r>
            <a:r>
              <a:rPr lang="ar-EG" sz="3000" b="1" u="sng" dirty="0" smtClean="0">
                <a:solidFill>
                  <a:srgbClr val="00B050"/>
                </a:solidFill>
                <a:latin typeface="Times New Roman" panose="02020603050405020304" pitchFamily="18" charset="0"/>
                <a:ea typeface="Calibri"/>
                <a:cs typeface="Times New Roman" panose="02020603050405020304" pitchFamily="18" charset="0"/>
              </a:rPr>
              <a:t>التلفزيون</a:t>
            </a:r>
            <a:r>
              <a:rPr lang="en-GB" sz="3000" b="1" u="sng" dirty="0" smtClean="0">
                <a:solidFill>
                  <a:srgbClr val="00B050"/>
                </a:solidFill>
                <a:latin typeface="Times New Roman" panose="02020603050405020304" pitchFamily="18" charset="0"/>
                <a:ea typeface="Calibri"/>
                <a:cs typeface="Times New Roman" panose="02020603050405020304" pitchFamily="18" charset="0"/>
              </a:rPr>
              <a:t>:</a:t>
            </a:r>
            <a:r>
              <a:rPr lang="ar-EG" sz="3000" b="1" u="sng" dirty="0" smtClean="0">
                <a:solidFill>
                  <a:srgbClr val="00B050"/>
                </a:solidFill>
                <a:latin typeface="Times New Roman" panose="02020603050405020304" pitchFamily="18" charset="0"/>
                <a:ea typeface="Calibri"/>
                <a:cs typeface="Times New Roman" panose="02020603050405020304" pitchFamily="18" charset="0"/>
              </a:rPr>
              <a:t> </a:t>
            </a:r>
            <a:r>
              <a:rPr lang="ar-EG" sz="2600" b="1" dirty="0" smtClean="0">
                <a:solidFill>
                  <a:srgbClr val="00B050"/>
                </a:solidFill>
                <a:latin typeface="Times New Roman" panose="02020603050405020304" pitchFamily="18" charset="0"/>
                <a:ea typeface="Calibri"/>
                <a:cs typeface="Times New Roman" panose="02020603050405020304" pitchFamily="18" charset="0"/>
              </a:rPr>
              <a:t>  </a:t>
            </a:r>
            <a:endParaRPr lang="en-GB" sz="2600" b="1" dirty="0" smtClean="0">
              <a:solidFill>
                <a:srgbClr val="00B050"/>
              </a:solidFill>
              <a:latin typeface="Times New Roman" panose="02020603050405020304" pitchFamily="18" charset="0"/>
              <a:ea typeface="Calibri"/>
              <a:cs typeface="Times New Roman" panose="02020603050405020304" pitchFamily="18" charset="0"/>
            </a:endParaRPr>
          </a:p>
          <a:p>
            <a:pPr marL="109728" lvl="0" indent="0" algn="just" rtl="1">
              <a:buClr>
                <a:srgbClr val="2DA2BF"/>
              </a:buClr>
              <a:buNone/>
              <a:tabLst>
                <a:tab pos="57150" algn="l"/>
              </a:tabLst>
            </a:pPr>
            <a:r>
              <a:rPr lang="ar-EG" sz="2600" b="1" dirty="0" smtClean="0">
                <a:solidFill>
                  <a:srgbClr val="00B050"/>
                </a:solidFill>
                <a:latin typeface="Times New Roman" panose="02020603050405020304" pitchFamily="18" charset="0"/>
                <a:ea typeface="Calibri"/>
                <a:cs typeface="Times New Roman" panose="02020603050405020304" pitchFamily="18" charset="0"/>
              </a:rPr>
              <a:t>ما </a:t>
            </a:r>
            <a:r>
              <a:rPr lang="ar-EG" sz="2600" b="1" dirty="0">
                <a:solidFill>
                  <a:srgbClr val="00B050"/>
                </a:solidFill>
                <a:latin typeface="Times New Roman" panose="02020603050405020304" pitchFamily="18" charset="0"/>
                <a:ea typeface="Calibri"/>
                <a:cs typeface="Times New Roman" panose="02020603050405020304" pitchFamily="18" charset="0"/>
              </a:rPr>
              <a:t>هو شعورك اثناء مشاهدة مباراة على التلفاز؟ ألا يشبه التواجد في الملعب </a:t>
            </a:r>
            <a:r>
              <a:rPr lang="ar-EG" sz="2600" b="1" dirty="0" smtClean="0">
                <a:solidFill>
                  <a:srgbClr val="00B050"/>
                </a:solidFill>
                <a:latin typeface="Times New Roman" panose="02020603050405020304" pitchFamily="18" charset="0"/>
                <a:ea typeface="Calibri"/>
                <a:cs typeface="Times New Roman" panose="02020603050405020304" pitchFamily="18" charset="0"/>
              </a:rPr>
              <a:t>تقريبا؟</a:t>
            </a:r>
            <a:endParaRPr lang="ar-EG" sz="2600" b="1" dirty="0">
              <a:solidFill>
                <a:srgbClr val="00B050"/>
              </a:solidFill>
              <a:latin typeface="Times New Roman" panose="02020603050405020304" pitchFamily="18" charset="0"/>
              <a:ea typeface="Calibri"/>
              <a:cs typeface="Times New Roman" panose="02020603050405020304" pitchFamily="18" charset="0"/>
            </a:endParaRPr>
          </a:p>
          <a:p>
            <a:pPr marL="109728" lvl="0" indent="0" algn="just" rtl="1">
              <a:buClr>
                <a:srgbClr val="2DA2BF"/>
              </a:buClr>
              <a:buNone/>
              <a:tabLst>
                <a:tab pos="57150" algn="l"/>
              </a:tabLst>
            </a:pPr>
            <a:r>
              <a:rPr lang="ar-EG" sz="2600" b="1" dirty="0">
                <a:solidFill>
                  <a:srgbClr val="00B050"/>
                </a:solidFill>
                <a:latin typeface="Times New Roman" panose="02020603050405020304" pitchFamily="18" charset="0"/>
                <a:ea typeface="Calibri"/>
                <a:cs typeface="Times New Roman" panose="02020603050405020304" pitchFamily="18" charset="0"/>
              </a:rPr>
              <a:t>إنه مختلف </a:t>
            </a:r>
            <a:r>
              <a:rPr lang="ar-EG" sz="2600" b="1" dirty="0" smtClean="0">
                <a:solidFill>
                  <a:srgbClr val="00B050"/>
                </a:solidFill>
                <a:latin typeface="Times New Roman" panose="02020603050405020304" pitchFamily="18" charset="0"/>
                <a:ea typeface="Calibri"/>
                <a:cs typeface="Times New Roman" panose="02020603050405020304" pitchFamily="18" charset="0"/>
              </a:rPr>
              <a:t>تماما عن </a:t>
            </a:r>
            <a:r>
              <a:rPr lang="ar-EG" sz="2600" b="1" dirty="0">
                <a:solidFill>
                  <a:srgbClr val="00B050"/>
                </a:solidFill>
                <a:latin typeface="Times New Roman" panose="02020603050405020304" pitchFamily="18" charset="0"/>
                <a:ea typeface="Calibri"/>
                <a:cs typeface="Times New Roman" panose="02020603050405020304" pitchFamily="18" charset="0"/>
              </a:rPr>
              <a:t>القراءة </a:t>
            </a:r>
            <a:r>
              <a:rPr lang="ar-EG" sz="2600" b="1" dirty="0" smtClean="0">
                <a:solidFill>
                  <a:srgbClr val="00B050"/>
                </a:solidFill>
                <a:latin typeface="Times New Roman" panose="02020603050405020304" pitchFamily="18" charset="0"/>
                <a:ea typeface="Calibri"/>
                <a:cs typeface="Times New Roman" panose="02020603050405020304" pitchFamily="18" charset="0"/>
              </a:rPr>
              <a:t>عن المباراة </a:t>
            </a:r>
            <a:r>
              <a:rPr lang="ar-EG" sz="2600" b="1" dirty="0">
                <a:solidFill>
                  <a:srgbClr val="00B050"/>
                </a:solidFill>
                <a:latin typeface="Times New Roman" panose="02020603050405020304" pitchFamily="18" charset="0"/>
                <a:ea typeface="Calibri"/>
                <a:cs typeface="Times New Roman" panose="02020603050405020304" pitchFamily="18" charset="0"/>
              </a:rPr>
              <a:t>في صحيفة اليوم </a:t>
            </a:r>
            <a:r>
              <a:rPr lang="ar-EG" sz="2600" b="1" dirty="0" smtClean="0">
                <a:solidFill>
                  <a:srgbClr val="00B050"/>
                </a:solidFill>
                <a:latin typeface="Times New Roman" panose="02020603050405020304" pitchFamily="18" charset="0"/>
                <a:ea typeface="Calibri"/>
                <a:cs typeface="Times New Roman" panose="02020603050405020304" pitchFamily="18" charset="0"/>
              </a:rPr>
              <a:t>التالي، </a:t>
            </a:r>
            <a:r>
              <a:rPr lang="ar-EG" sz="2600" b="1" dirty="0">
                <a:solidFill>
                  <a:srgbClr val="00B050"/>
                </a:solidFill>
                <a:latin typeface="Times New Roman" panose="02020603050405020304" pitchFamily="18" charset="0"/>
                <a:ea typeface="Calibri"/>
                <a:cs typeface="Times New Roman" panose="02020603050405020304" pitchFamily="18" charset="0"/>
              </a:rPr>
              <a:t>أو سماع تعليق إذاعي. ما الذي يجعل المباراة على التلفزيون أكثر إثارة للاهتمام؟ بينما يتميز الراديو بعنصر الصوت ، فإن المحتوى التلفزيوني يتضمن كلا</a:t>
            </a:r>
            <a:r>
              <a:rPr lang="ar-EG" sz="2600" b="1" dirty="0" smtClean="0">
                <a:solidFill>
                  <a:srgbClr val="00B050"/>
                </a:solidFill>
                <a:latin typeface="Times New Roman" panose="02020603050405020304" pitchFamily="18" charset="0"/>
                <a:ea typeface="Calibri"/>
                <a:cs typeface="Times New Roman" panose="02020603050405020304" pitchFamily="18" charset="0"/>
              </a:rPr>
              <a:t>  </a:t>
            </a:r>
            <a:r>
              <a:rPr lang="ar-EG" sz="2600" b="1" dirty="0">
                <a:solidFill>
                  <a:srgbClr val="00B050"/>
                </a:solidFill>
                <a:latin typeface="Times New Roman" panose="02020603050405020304" pitchFamily="18" charset="0"/>
                <a:ea typeface="Calibri"/>
                <a:cs typeface="Times New Roman" panose="02020603050405020304" pitchFamily="18" charset="0"/>
              </a:rPr>
              <a:t>من الصوت والمرئيات. هذه الشخصية السمعية ً </a:t>
            </a:r>
            <a:r>
              <a:rPr lang="ar-EG" sz="2600" b="1" dirty="0" smtClean="0">
                <a:solidFill>
                  <a:srgbClr val="00B050"/>
                </a:solidFill>
                <a:latin typeface="Times New Roman" panose="02020603050405020304" pitchFamily="18" charset="0"/>
                <a:ea typeface="Calibri"/>
                <a:cs typeface="Times New Roman" panose="02020603050405020304" pitchFamily="18" charset="0"/>
              </a:rPr>
              <a:t>البصرية </a:t>
            </a:r>
            <a:r>
              <a:rPr lang="ar-EG" sz="2600" b="1" dirty="0">
                <a:solidFill>
                  <a:srgbClr val="00B050"/>
                </a:solidFill>
                <a:latin typeface="Times New Roman" panose="02020603050405020304" pitchFamily="18" charset="0"/>
                <a:ea typeface="Calibri"/>
                <a:cs typeface="Times New Roman" panose="02020603050405020304" pitchFamily="18" charset="0"/>
              </a:rPr>
              <a:t>للتلفزيون تجعلها وسيلة سحرية تسمح لنا بمشاهدة العالم من </a:t>
            </a:r>
            <a:r>
              <a:rPr lang="ar-EG" sz="2600" b="1" dirty="0" smtClean="0">
                <a:solidFill>
                  <a:srgbClr val="00B050"/>
                </a:solidFill>
                <a:latin typeface="Times New Roman" panose="02020603050405020304" pitchFamily="18" charset="0"/>
                <a:ea typeface="Calibri"/>
                <a:cs typeface="Times New Roman" panose="02020603050405020304" pitchFamily="18" charset="0"/>
              </a:rPr>
              <a:t>غرفنا.</a:t>
            </a:r>
            <a:r>
              <a:rPr lang="en-US" sz="2600" b="1" dirty="0" smtClean="0">
                <a:solidFill>
                  <a:srgbClr val="00B050"/>
                </a:solidFill>
                <a:latin typeface="Times New Roman" panose="02020603050405020304" pitchFamily="18" charset="0"/>
                <a:ea typeface="Calibri"/>
                <a:cs typeface="Times New Roman" panose="02020603050405020304" pitchFamily="18" charset="0"/>
              </a:rPr>
              <a:t> </a:t>
            </a:r>
            <a:endParaRPr lang="en-GB" sz="2600" b="1" dirty="0">
              <a:solidFill>
                <a:srgbClr val="00B05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787342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5791200"/>
          </a:xfrm>
        </p:spPr>
        <p:txBody>
          <a:bodyPr>
            <a:normAutofit fontScale="85000" lnSpcReduction="20000"/>
          </a:bodyPr>
          <a:lstStyle/>
          <a:p>
            <a:pPr marL="109728" indent="0" rtl="1">
              <a:lnSpc>
                <a:spcPct val="120000"/>
              </a:lnSpc>
              <a:buNone/>
              <a:tabLst>
                <a:tab pos="57150" algn="l"/>
              </a:tabLst>
            </a:pPr>
            <a:r>
              <a:rPr lang="en-US" sz="2800" b="1" dirty="0">
                <a:solidFill>
                  <a:srgbClr val="00B050"/>
                </a:solidFill>
                <a:latin typeface="Times New Roman" panose="02020603050405020304" pitchFamily="18" charset="0"/>
                <a:ea typeface="Calibri"/>
                <a:cs typeface="Times New Roman" panose="02020603050405020304" pitchFamily="18" charset="0"/>
              </a:rPr>
              <a:t>Television as a Mass Medium</a:t>
            </a:r>
            <a:endParaRPr lang="en-GB" sz="2800" dirty="0">
              <a:latin typeface="Times New Roman" panose="02020603050405020304" pitchFamily="18" charset="0"/>
              <a:ea typeface="Calibri"/>
              <a:cs typeface="Times New Roman" panose="02020603050405020304" pitchFamily="18" charset="0"/>
            </a:endParaRPr>
          </a:p>
          <a:p>
            <a:pPr marL="109728" indent="0" rtl="1">
              <a:lnSpc>
                <a:spcPct val="120000"/>
              </a:lnSpc>
              <a:buNone/>
              <a:tabLst>
                <a:tab pos="57150" algn="l"/>
              </a:tabLst>
            </a:pPr>
            <a:r>
              <a:rPr lang="ar-EG" sz="2800" dirty="0" smtClean="0">
                <a:latin typeface="Times New Roman" panose="02020603050405020304" pitchFamily="18" charset="0"/>
                <a:ea typeface="Calibri"/>
                <a:cs typeface="Times New Roman" panose="02020603050405020304" pitchFamily="18" charset="0"/>
              </a:rPr>
              <a:t> </a:t>
            </a:r>
            <a:r>
              <a:rPr lang="en-US" dirty="0" smtClean="0">
                <a:latin typeface="Times New Roman" panose="02020603050405020304" pitchFamily="18" charset="0"/>
                <a:ea typeface="Calibri"/>
                <a:cs typeface="Times New Roman" panose="02020603050405020304" pitchFamily="18" charset="0"/>
              </a:rPr>
              <a:t>The </a:t>
            </a:r>
            <a:r>
              <a:rPr lang="en-US" dirty="0">
                <a:latin typeface="Times New Roman" panose="02020603050405020304" pitchFamily="18" charset="0"/>
                <a:ea typeface="Calibri"/>
                <a:cs typeface="Times New Roman" panose="02020603050405020304" pitchFamily="18" charset="0"/>
              </a:rPr>
              <a:t>audio visual quality makes television images </a:t>
            </a:r>
            <a:r>
              <a:rPr lang="en-US" dirty="0" smtClean="0">
                <a:latin typeface="Times New Roman" panose="02020603050405020304" pitchFamily="18" charset="0"/>
                <a:ea typeface="Calibri"/>
                <a:cs typeface="Times New Roman" panose="02020603050405020304" pitchFamily="18" charset="0"/>
              </a:rPr>
              <a:t>more memorable</a:t>
            </a:r>
            <a:r>
              <a:rPr lang="ar-EG" dirty="0" smtClean="0">
                <a:latin typeface="Times New Roman" panose="02020603050405020304" pitchFamily="18" charset="0"/>
                <a:ea typeface="Calibri"/>
                <a:cs typeface="Times New Roman" panose="02020603050405020304" pitchFamily="18" charset="0"/>
              </a:rPr>
              <a:t> </a:t>
            </a:r>
            <a:r>
              <a:rPr lang="en-US" dirty="0" smtClean="0">
                <a:latin typeface="Times New Roman" panose="02020603050405020304" pitchFamily="18" charset="0"/>
                <a:ea typeface="Calibri"/>
                <a:cs typeface="Times New Roman" panose="02020603050405020304" pitchFamily="18" charset="0"/>
              </a:rPr>
              <a:t>How </a:t>
            </a:r>
            <a:r>
              <a:rPr lang="en-US" dirty="0">
                <a:latin typeface="Times New Roman" panose="02020603050405020304" pitchFamily="18" charset="0"/>
                <a:ea typeface="Calibri"/>
                <a:cs typeface="Times New Roman" panose="02020603050405020304" pitchFamily="18" charset="0"/>
              </a:rPr>
              <a:t>is watching television different from </a:t>
            </a:r>
            <a:r>
              <a:rPr lang="en-US" dirty="0" smtClean="0">
                <a:latin typeface="Times New Roman" panose="02020603050405020304" pitchFamily="18" charset="0"/>
                <a:ea typeface="Calibri"/>
                <a:cs typeface="Times New Roman" panose="02020603050405020304" pitchFamily="18" charset="0"/>
              </a:rPr>
              <a:t>going </a:t>
            </a:r>
            <a:r>
              <a:rPr lang="en-US" dirty="0">
                <a:latin typeface="Times New Roman" panose="02020603050405020304" pitchFamily="18" charset="0"/>
                <a:ea typeface="Calibri"/>
                <a:cs typeface="Times New Roman" panose="02020603050405020304" pitchFamily="18" charset="0"/>
              </a:rPr>
              <a:t>for a movie? To watch television you need not leave your room. No need of going to the movie theatre </a:t>
            </a:r>
            <a:r>
              <a:rPr lang="en-US" dirty="0" smtClean="0">
                <a:latin typeface="Times New Roman" panose="02020603050405020304" pitchFamily="18" charset="0"/>
                <a:ea typeface="Calibri"/>
                <a:cs typeface="Times New Roman" panose="02020603050405020304" pitchFamily="18" charset="0"/>
              </a:rPr>
              <a:t>or buying tickets, you can watch television in your home  </a:t>
            </a:r>
            <a:r>
              <a:rPr lang="en-US" dirty="0">
                <a:latin typeface="Times New Roman" panose="02020603050405020304" pitchFamily="18" charset="0"/>
                <a:ea typeface="Calibri"/>
                <a:cs typeface="Times New Roman" panose="02020603050405020304" pitchFamily="18" charset="0"/>
              </a:rPr>
              <a:t>with your </a:t>
            </a:r>
            <a:r>
              <a:rPr lang="en-US" dirty="0" smtClean="0">
                <a:latin typeface="Times New Roman" panose="02020603050405020304" pitchFamily="18" charset="0"/>
                <a:ea typeface="Calibri"/>
                <a:cs typeface="Times New Roman" panose="02020603050405020304" pitchFamily="18" charset="0"/>
              </a:rPr>
              <a:t>family </a:t>
            </a:r>
            <a:r>
              <a:rPr lang="en-GB" dirty="0" smtClean="0">
                <a:latin typeface="Times New Roman" panose="02020603050405020304" pitchFamily="18" charset="0"/>
                <a:ea typeface="Calibri"/>
                <a:cs typeface="Times New Roman" panose="02020603050405020304" pitchFamily="18" charset="0"/>
              </a:rPr>
              <a:t>.</a:t>
            </a:r>
            <a:r>
              <a:rPr lang="en-US" dirty="0" smtClean="0">
                <a:latin typeface="Times New Roman" panose="02020603050405020304" pitchFamily="18" charset="0"/>
                <a:ea typeface="Calibri"/>
                <a:cs typeface="Times New Roman" panose="02020603050405020304" pitchFamily="18" charset="0"/>
              </a:rPr>
              <a:t>This </a:t>
            </a:r>
            <a:r>
              <a:rPr lang="en-US" dirty="0">
                <a:latin typeface="Times New Roman" panose="02020603050405020304" pitchFamily="18" charset="0"/>
                <a:ea typeface="Calibri"/>
                <a:cs typeface="Times New Roman" panose="02020603050405020304" pitchFamily="18" charset="0"/>
              </a:rPr>
              <a:t>is why television </a:t>
            </a:r>
            <a:r>
              <a:rPr lang="en-US" dirty="0" smtClean="0">
                <a:latin typeface="Times New Roman" panose="02020603050405020304" pitchFamily="18" charset="0"/>
                <a:ea typeface="Calibri"/>
                <a:cs typeface="Times New Roman" panose="02020603050405020304" pitchFamily="18" charset="0"/>
              </a:rPr>
              <a:t>is </a:t>
            </a:r>
            <a:r>
              <a:rPr lang="en-US" dirty="0">
                <a:latin typeface="Times New Roman" panose="02020603050405020304" pitchFamily="18" charset="0"/>
                <a:ea typeface="Calibri"/>
                <a:cs typeface="Times New Roman" panose="02020603050405020304" pitchFamily="18" charset="0"/>
              </a:rPr>
              <a:t>generally regarded as a domestic medium.</a:t>
            </a:r>
            <a:r>
              <a:rPr lang="en-US" dirty="0" smtClean="0">
                <a:latin typeface="Times New Roman" panose="02020603050405020304" pitchFamily="18" charset="0"/>
                <a:ea typeface="Calibri"/>
                <a:cs typeface="Times New Roman" panose="02020603050405020304" pitchFamily="18" charset="0"/>
              </a:rPr>
              <a:t> </a:t>
            </a:r>
            <a:endParaRPr lang="en-GB" dirty="0" smtClean="0">
              <a:latin typeface="Times New Roman" panose="02020603050405020304" pitchFamily="18" charset="0"/>
              <a:ea typeface="Calibri"/>
              <a:cs typeface="Times New Roman" panose="02020603050405020304" pitchFamily="18" charset="0"/>
            </a:endParaRPr>
          </a:p>
          <a:p>
            <a:pPr algn="r" rtl="1">
              <a:lnSpc>
                <a:spcPct val="120000"/>
              </a:lnSpc>
              <a:tabLst>
                <a:tab pos="57150" algn="l"/>
              </a:tabLst>
            </a:pPr>
            <a:endParaRPr lang="en-GB" sz="3100" dirty="0" smtClean="0">
              <a:latin typeface="Times New Roman" panose="02020603050405020304" pitchFamily="18" charset="0"/>
              <a:ea typeface="Calibri"/>
              <a:cs typeface="Times New Roman" panose="02020603050405020304" pitchFamily="18" charset="0"/>
            </a:endParaRPr>
          </a:p>
          <a:p>
            <a:pPr marL="109728" lvl="0" indent="0" algn="r" rtl="1">
              <a:buClr>
                <a:srgbClr val="2DA2BF"/>
              </a:buClr>
              <a:buNone/>
              <a:tabLst>
                <a:tab pos="57150" algn="l"/>
              </a:tabLst>
            </a:pPr>
            <a:r>
              <a:rPr lang="ar-EG" sz="3100" b="1" dirty="0" smtClean="0">
                <a:solidFill>
                  <a:srgbClr val="00B050"/>
                </a:solidFill>
                <a:latin typeface="Times New Roman" panose="02020603050405020304" pitchFamily="18" charset="0"/>
                <a:ea typeface="Calibri"/>
                <a:cs typeface="Times New Roman" panose="02020603050405020304" pitchFamily="18" charset="0"/>
              </a:rPr>
              <a:t> التلفزيون </a:t>
            </a:r>
            <a:r>
              <a:rPr lang="ar-EG" sz="3100" b="1" dirty="0">
                <a:solidFill>
                  <a:srgbClr val="00B050"/>
                </a:solidFill>
                <a:latin typeface="Times New Roman" panose="02020603050405020304" pitchFamily="18" charset="0"/>
                <a:ea typeface="Calibri"/>
                <a:cs typeface="Times New Roman" panose="02020603050405020304" pitchFamily="18" charset="0"/>
              </a:rPr>
              <a:t>كوسيلة </a:t>
            </a:r>
            <a:r>
              <a:rPr lang="ar-EG" sz="3100" b="1" dirty="0" smtClean="0">
                <a:solidFill>
                  <a:srgbClr val="00B050"/>
                </a:solidFill>
                <a:latin typeface="Times New Roman" panose="02020603050405020304" pitchFamily="18" charset="0"/>
                <a:ea typeface="Calibri"/>
                <a:cs typeface="Times New Roman" panose="02020603050405020304" pitchFamily="18" charset="0"/>
              </a:rPr>
              <a:t>جماهيرية</a:t>
            </a:r>
            <a:r>
              <a:rPr lang="en-GB" sz="3100" b="1" dirty="0" smtClean="0">
                <a:solidFill>
                  <a:srgbClr val="00B050"/>
                </a:solidFill>
                <a:latin typeface="Times New Roman" panose="02020603050405020304" pitchFamily="18" charset="0"/>
                <a:ea typeface="Calibri"/>
                <a:cs typeface="Times New Roman" panose="02020603050405020304" pitchFamily="18" charset="0"/>
              </a:rPr>
              <a:t>:</a:t>
            </a:r>
            <a:endParaRPr lang="en-GB" sz="3100" b="1" dirty="0">
              <a:solidFill>
                <a:srgbClr val="00B050"/>
              </a:solidFill>
              <a:latin typeface="Times New Roman" panose="02020603050405020304" pitchFamily="18" charset="0"/>
              <a:ea typeface="Calibri"/>
              <a:cs typeface="Times New Roman" panose="02020603050405020304" pitchFamily="18" charset="0"/>
            </a:endParaRPr>
          </a:p>
          <a:p>
            <a:pPr marL="109728" indent="0" algn="r" rtl="1">
              <a:lnSpc>
                <a:spcPct val="120000"/>
              </a:lnSpc>
              <a:buNone/>
              <a:tabLst>
                <a:tab pos="57150" algn="l"/>
              </a:tabLst>
            </a:pPr>
            <a:r>
              <a:rPr lang="ar-EG" sz="3300" dirty="0" smtClean="0">
                <a:latin typeface="Times New Roman" panose="02020603050405020304" pitchFamily="18" charset="0"/>
                <a:ea typeface="Calibri"/>
                <a:cs typeface="Times New Roman" panose="02020603050405020304" pitchFamily="18" charset="0"/>
              </a:rPr>
              <a:t>  تساعد </a:t>
            </a:r>
            <a:r>
              <a:rPr lang="ar-EG" sz="3300" dirty="0">
                <a:latin typeface="Times New Roman" panose="02020603050405020304" pitchFamily="18" charset="0"/>
                <a:ea typeface="Calibri"/>
                <a:cs typeface="Times New Roman" panose="02020603050405020304" pitchFamily="18" charset="0"/>
              </a:rPr>
              <a:t>الجودة السمعية والبصرية للصور التليفزيونية على جعل الرسالة أكثر  تذكرا من جانب </a:t>
            </a:r>
            <a:r>
              <a:rPr lang="ar-EG" sz="3300" dirty="0" smtClean="0">
                <a:latin typeface="Times New Roman" panose="02020603050405020304" pitchFamily="18" charset="0"/>
                <a:ea typeface="Calibri"/>
                <a:cs typeface="Times New Roman" panose="02020603050405020304" pitchFamily="18" charset="0"/>
              </a:rPr>
              <a:t>الجمهور</a:t>
            </a:r>
            <a:r>
              <a:rPr lang="en-GB" sz="3300" dirty="0">
                <a:latin typeface="Times New Roman" panose="02020603050405020304" pitchFamily="18" charset="0"/>
                <a:ea typeface="Calibri"/>
                <a:cs typeface="Times New Roman" panose="02020603050405020304" pitchFamily="18" charset="0"/>
              </a:rPr>
              <a:t>.</a:t>
            </a:r>
            <a:r>
              <a:rPr lang="ar-EG" sz="3300" dirty="0" smtClean="0">
                <a:latin typeface="Times New Roman" panose="02020603050405020304" pitchFamily="18" charset="0"/>
                <a:ea typeface="Calibri"/>
                <a:cs typeface="Times New Roman" panose="02020603050405020304" pitchFamily="18" charset="0"/>
              </a:rPr>
              <a:t> </a:t>
            </a:r>
            <a:r>
              <a:rPr lang="ar-EG" sz="3300" dirty="0">
                <a:latin typeface="Times New Roman" panose="02020603050405020304" pitchFamily="18" charset="0"/>
                <a:ea typeface="Calibri"/>
                <a:cs typeface="Times New Roman" panose="02020603050405020304" pitchFamily="18" charset="0"/>
              </a:rPr>
              <a:t>كيف تختلف مشاهدة التلفزيون عن الذهاب </a:t>
            </a:r>
            <a:r>
              <a:rPr lang="ar-EG" sz="3300" dirty="0" smtClean="0">
                <a:latin typeface="Times New Roman" panose="02020603050405020304" pitchFamily="18" charset="0"/>
                <a:ea typeface="Calibri"/>
                <a:cs typeface="Times New Roman" panose="02020603050405020304" pitchFamily="18" charset="0"/>
              </a:rPr>
              <a:t>للسينما؟ </a:t>
            </a:r>
            <a:r>
              <a:rPr lang="ar-EG" sz="3300" dirty="0">
                <a:latin typeface="Times New Roman" panose="02020603050405020304" pitchFamily="18" charset="0"/>
                <a:ea typeface="Calibri"/>
                <a:cs typeface="Times New Roman" panose="02020603050405020304" pitchFamily="18" charset="0"/>
              </a:rPr>
              <a:t>لمشاهدة التلفاز لا تحتاج إلى مغادرة </a:t>
            </a:r>
            <a:r>
              <a:rPr lang="ar-EG" sz="3300" dirty="0" smtClean="0">
                <a:latin typeface="Times New Roman" panose="02020603050405020304" pitchFamily="18" charset="0"/>
                <a:ea typeface="Calibri"/>
                <a:cs typeface="Times New Roman" panose="02020603050405020304" pitchFamily="18" charset="0"/>
              </a:rPr>
              <a:t>غرفتك، </a:t>
            </a:r>
            <a:r>
              <a:rPr lang="ar-EG" sz="3300" dirty="0">
                <a:latin typeface="Times New Roman" panose="02020603050405020304" pitchFamily="18" charset="0"/>
                <a:ea typeface="Calibri"/>
                <a:cs typeface="Times New Roman" panose="02020603050405020304" pitchFamily="18" charset="0"/>
              </a:rPr>
              <a:t>لا حاجة للذهاب إلى </a:t>
            </a:r>
            <a:r>
              <a:rPr lang="ar-EG" sz="3300" dirty="0" smtClean="0">
                <a:latin typeface="Times New Roman" panose="02020603050405020304" pitchFamily="18" charset="0"/>
                <a:ea typeface="Calibri"/>
                <a:cs typeface="Times New Roman" panose="02020603050405020304" pitchFamily="18" charset="0"/>
              </a:rPr>
              <a:t>العروض المسرحية </a:t>
            </a:r>
            <a:r>
              <a:rPr lang="ar-EG" sz="3300" dirty="0">
                <a:latin typeface="Times New Roman" panose="02020603050405020304" pitchFamily="18" charset="0"/>
                <a:ea typeface="Calibri"/>
                <a:cs typeface="Times New Roman" panose="02020603050405020304" pitchFamily="18" charset="0"/>
              </a:rPr>
              <a:t>أو شراء التذاكر. يمكنك مشاهدة التلفزيون في منزلك مع عائلتك. </a:t>
            </a:r>
            <a:r>
              <a:rPr lang="ar-EG" sz="3300" dirty="0" smtClean="0">
                <a:latin typeface="Times New Roman" panose="02020603050405020304" pitchFamily="18" charset="0"/>
                <a:ea typeface="Calibri"/>
                <a:cs typeface="Times New Roman" panose="02020603050405020304" pitchFamily="18" charset="0"/>
              </a:rPr>
              <a:t>هذا السبب هو ماجعل التليفزيون وسيلة منزلية.</a:t>
            </a:r>
            <a:endParaRPr lang="en-GB" sz="33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689225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839200" cy="6019800"/>
          </a:xfrm>
        </p:spPr>
        <p:txBody>
          <a:bodyPr>
            <a:normAutofit fontScale="25000" lnSpcReduction="20000"/>
          </a:bodyPr>
          <a:lstStyle/>
          <a:p>
            <a:endParaRPr lang="en-GB" dirty="0" smtClean="0"/>
          </a:p>
          <a:p>
            <a:pPr marL="109728" indent="0">
              <a:lnSpc>
                <a:spcPct val="170000"/>
              </a:lnSpc>
              <a:buNone/>
            </a:pPr>
            <a:r>
              <a:rPr lang="en-US" sz="8000" dirty="0">
                <a:latin typeface="Times New Roman" panose="02020603050405020304" pitchFamily="18" charset="0"/>
                <a:ea typeface="Calibri"/>
                <a:cs typeface="Times New Roman" panose="02020603050405020304" pitchFamily="18" charset="0"/>
              </a:rPr>
              <a:t> It provides entertainment and information inside our homes and has become an integral part of our everyday lives. It can actually </a:t>
            </a:r>
            <a:r>
              <a:rPr lang="en-US" sz="8000" dirty="0">
                <a:solidFill>
                  <a:srgbClr val="FF0000"/>
                </a:solidFill>
                <a:latin typeface="Times New Roman" panose="02020603050405020304" pitchFamily="18" charset="0"/>
                <a:ea typeface="Calibri"/>
                <a:cs typeface="Times New Roman" panose="02020603050405020304" pitchFamily="18" charset="0"/>
              </a:rPr>
              <a:t>pattern</a:t>
            </a:r>
            <a:r>
              <a:rPr lang="en-US" sz="8000" dirty="0">
                <a:latin typeface="Times New Roman" panose="02020603050405020304" pitchFamily="18" charset="0"/>
                <a:ea typeface="Calibri"/>
                <a:cs typeface="Times New Roman" panose="02020603050405020304" pitchFamily="18" charset="0"/>
              </a:rPr>
              <a:t> our daily activities. Is your family used to watch their favorite serial at a particular time and adjust dinner timings accordingly? This </a:t>
            </a:r>
            <a:r>
              <a:rPr lang="en-US" sz="8000" dirty="0">
                <a:solidFill>
                  <a:srgbClr val="FF0000"/>
                </a:solidFill>
                <a:latin typeface="Times New Roman" panose="02020603050405020304" pitchFamily="18" charset="0"/>
                <a:ea typeface="Calibri"/>
                <a:cs typeface="Times New Roman" panose="02020603050405020304" pitchFamily="18" charset="0"/>
              </a:rPr>
              <a:t>domestic</a:t>
            </a:r>
            <a:r>
              <a:rPr lang="en-US" sz="8000" dirty="0">
                <a:latin typeface="Times New Roman" panose="02020603050405020304" pitchFamily="18" charset="0"/>
                <a:ea typeface="Calibri"/>
                <a:cs typeface="Times New Roman" panose="02020603050405020304" pitchFamily="18" charset="0"/>
              </a:rPr>
              <a:t> nature of television influences the content also. TV makes the viewers experience a sense of closeness to the anchors of a show or with the characters in a serial.                                               </a:t>
            </a:r>
            <a:endParaRPr lang="en-GB" sz="8000" dirty="0">
              <a:latin typeface="Times New Roman" panose="02020603050405020304" pitchFamily="18" charset="0"/>
              <a:cs typeface="Times New Roman" panose="02020603050405020304" pitchFamily="18" charset="0"/>
            </a:endParaRPr>
          </a:p>
          <a:p>
            <a:endParaRPr lang="en-GB" sz="5000" dirty="0" smtClean="0">
              <a:latin typeface="Times New Roman" panose="02020603050405020304" pitchFamily="18" charset="0"/>
              <a:cs typeface="Times New Roman" panose="02020603050405020304" pitchFamily="18" charset="0"/>
            </a:endParaRPr>
          </a:p>
          <a:p>
            <a:pPr marL="109728" indent="0" algn="r">
              <a:lnSpc>
                <a:spcPct val="170000"/>
              </a:lnSpc>
              <a:buNone/>
            </a:pPr>
            <a:r>
              <a:rPr lang="ar-EG" sz="9200" b="1" dirty="0" smtClean="0">
                <a:solidFill>
                  <a:srgbClr val="00B050"/>
                </a:solidFill>
                <a:latin typeface="Times New Roman" panose="02020603050405020304" pitchFamily="18" charset="0"/>
                <a:cs typeface="Times New Roman" panose="02020603050405020304" pitchFamily="18" charset="0"/>
              </a:rPr>
              <a:t>يوفر التليفزيون الترفيه </a:t>
            </a:r>
            <a:r>
              <a:rPr lang="ar-EG" sz="9200" b="1" dirty="0">
                <a:solidFill>
                  <a:srgbClr val="00B050"/>
                </a:solidFill>
                <a:latin typeface="Times New Roman" panose="02020603050405020304" pitchFamily="18" charset="0"/>
                <a:cs typeface="Times New Roman" panose="02020603050405020304" pitchFamily="18" charset="0"/>
              </a:rPr>
              <a:t>والمعلومات </a:t>
            </a:r>
            <a:r>
              <a:rPr lang="ar-EG" sz="9200" b="1" dirty="0" smtClean="0">
                <a:solidFill>
                  <a:srgbClr val="00B050"/>
                </a:solidFill>
                <a:latin typeface="Times New Roman" panose="02020603050405020304" pitchFamily="18" charset="0"/>
                <a:cs typeface="Times New Roman" panose="02020603050405020304" pitchFamily="18" charset="0"/>
              </a:rPr>
              <a:t> داخل منازلنا، </a:t>
            </a:r>
            <a:r>
              <a:rPr lang="ar-EG" sz="9200" b="1" dirty="0">
                <a:solidFill>
                  <a:srgbClr val="00B050"/>
                </a:solidFill>
                <a:latin typeface="Times New Roman" panose="02020603050405020304" pitchFamily="18" charset="0"/>
                <a:cs typeface="Times New Roman" panose="02020603050405020304" pitchFamily="18" charset="0"/>
              </a:rPr>
              <a:t>وأصبح </a:t>
            </a:r>
            <a:r>
              <a:rPr lang="ar-EG" sz="9200" b="1" dirty="0" smtClean="0">
                <a:solidFill>
                  <a:srgbClr val="00B050"/>
                </a:solidFill>
                <a:latin typeface="Times New Roman" panose="02020603050405020304" pitchFamily="18" charset="0"/>
                <a:cs typeface="Times New Roman" panose="02020603050405020304" pitchFamily="18" charset="0"/>
              </a:rPr>
              <a:t>جزءا لا </a:t>
            </a:r>
            <a:r>
              <a:rPr lang="ar-EG" sz="9200" b="1" dirty="0">
                <a:solidFill>
                  <a:srgbClr val="00B050"/>
                </a:solidFill>
                <a:latin typeface="Times New Roman" panose="02020603050405020304" pitchFamily="18" charset="0"/>
                <a:cs typeface="Times New Roman" panose="02020603050405020304" pitchFamily="18" charset="0"/>
              </a:rPr>
              <a:t>يتجزأ من حياتنا اليومية. </a:t>
            </a:r>
            <a:r>
              <a:rPr lang="ar-EG" sz="9200" b="1" dirty="0" smtClean="0">
                <a:solidFill>
                  <a:srgbClr val="00B050"/>
                </a:solidFill>
                <a:latin typeface="Times New Roman" panose="02020603050405020304" pitchFamily="18" charset="0"/>
                <a:cs typeface="Times New Roman" panose="02020603050405020304" pitchFamily="18" charset="0"/>
              </a:rPr>
              <a:t>ويمكنه </a:t>
            </a:r>
            <a:r>
              <a:rPr lang="ar-EG" sz="9200" b="1" dirty="0">
                <a:solidFill>
                  <a:srgbClr val="00B050"/>
                </a:solidFill>
                <a:latin typeface="Times New Roman" panose="02020603050405020304" pitchFamily="18" charset="0"/>
                <a:cs typeface="Times New Roman" panose="02020603050405020304" pitchFamily="18" charset="0"/>
              </a:rPr>
              <a:t>في الواقع </a:t>
            </a:r>
            <a:r>
              <a:rPr lang="ar-EG" sz="9200" b="1" dirty="0" smtClean="0">
                <a:solidFill>
                  <a:srgbClr val="00B050"/>
                </a:solidFill>
                <a:latin typeface="Times New Roman" panose="02020603050405020304" pitchFamily="18" charset="0"/>
                <a:cs typeface="Times New Roman" panose="02020603050405020304" pitchFamily="18" charset="0"/>
              </a:rPr>
              <a:t>ينمذج </a:t>
            </a:r>
            <a:r>
              <a:rPr lang="ar-EG" sz="9200" b="1" dirty="0">
                <a:solidFill>
                  <a:srgbClr val="00B050"/>
                </a:solidFill>
                <a:latin typeface="Times New Roman" panose="02020603050405020304" pitchFamily="18" charset="0"/>
                <a:cs typeface="Times New Roman" panose="02020603050405020304" pitchFamily="18" charset="0"/>
              </a:rPr>
              <a:t>أنشطتنا اليومية. هل </a:t>
            </a:r>
            <a:r>
              <a:rPr lang="ar-EG" sz="9200" b="1" dirty="0" smtClean="0">
                <a:solidFill>
                  <a:srgbClr val="00B050"/>
                </a:solidFill>
                <a:latin typeface="Times New Roman" panose="02020603050405020304" pitchFamily="18" charset="0"/>
                <a:cs typeface="Times New Roman" panose="02020603050405020304" pitchFamily="18" charset="0"/>
              </a:rPr>
              <a:t>عائلتك معتادة على مشاهدة </a:t>
            </a:r>
            <a:r>
              <a:rPr lang="ar-EG" sz="9200" b="1" dirty="0">
                <a:solidFill>
                  <a:srgbClr val="00B050"/>
                </a:solidFill>
                <a:latin typeface="Times New Roman" panose="02020603050405020304" pitchFamily="18" charset="0"/>
                <a:cs typeface="Times New Roman" panose="02020603050405020304" pitchFamily="18" charset="0"/>
              </a:rPr>
              <a:t>المسلسل المفضل لديهم  </a:t>
            </a:r>
            <a:r>
              <a:rPr lang="ar-EG" sz="9200" b="1" dirty="0" smtClean="0">
                <a:solidFill>
                  <a:srgbClr val="00B050"/>
                </a:solidFill>
                <a:latin typeface="Times New Roman" panose="02020603050405020304" pitchFamily="18" charset="0"/>
                <a:cs typeface="Times New Roman" panose="02020603050405020304" pitchFamily="18" charset="0"/>
              </a:rPr>
              <a:t>في وقت محدد؟ </a:t>
            </a:r>
            <a:r>
              <a:rPr lang="ar-EG" sz="9200" b="1" dirty="0">
                <a:solidFill>
                  <a:srgbClr val="00B050"/>
                </a:solidFill>
                <a:latin typeface="Times New Roman" panose="02020603050405020304" pitchFamily="18" charset="0"/>
                <a:cs typeface="Times New Roman" panose="02020603050405020304" pitchFamily="18" charset="0"/>
              </a:rPr>
              <a:t>هذه الطبيعة ً </a:t>
            </a:r>
            <a:r>
              <a:rPr lang="ar-EG" sz="9200" b="1" dirty="0" smtClean="0">
                <a:solidFill>
                  <a:srgbClr val="00B050"/>
                </a:solidFill>
                <a:latin typeface="Times New Roman" panose="02020603050405020304" pitchFamily="18" charset="0"/>
                <a:cs typeface="Times New Roman" panose="02020603050405020304" pitchFamily="18" charset="0"/>
              </a:rPr>
              <a:t>وبالتالي تعدل او تضبظ مواعيد </a:t>
            </a:r>
            <a:r>
              <a:rPr lang="ar-EG" sz="9200" b="1" dirty="0">
                <a:solidFill>
                  <a:srgbClr val="00B050"/>
                </a:solidFill>
                <a:latin typeface="Times New Roman" panose="02020603050405020304" pitchFamily="18" charset="0"/>
                <a:cs typeface="Times New Roman" panose="02020603050405020304" pitchFamily="18" charset="0"/>
              </a:rPr>
              <a:t>العشاء </a:t>
            </a:r>
            <a:r>
              <a:rPr lang="ar-EG" sz="9200" b="1" dirty="0" smtClean="0">
                <a:solidFill>
                  <a:srgbClr val="00B050"/>
                </a:solidFill>
                <a:latin typeface="Times New Roman" panose="02020603050405020304" pitchFamily="18" charset="0"/>
                <a:cs typeface="Times New Roman" panose="02020603050405020304" pitchFamily="18" charset="0"/>
              </a:rPr>
              <a:t>وفق</a:t>
            </a:r>
            <a:r>
              <a:rPr lang="ar-EG" sz="9200" b="1" dirty="0">
                <a:solidFill>
                  <a:srgbClr val="00B050"/>
                </a:solidFill>
                <a:latin typeface="Times New Roman" panose="02020603050405020304" pitchFamily="18" charset="0"/>
                <a:cs typeface="Times New Roman" panose="02020603050405020304" pitchFamily="18" charset="0"/>
              </a:rPr>
              <a:t>ا</a:t>
            </a:r>
            <a:r>
              <a:rPr lang="ar-EG" sz="9200" b="1" dirty="0" smtClean="0">
                <a:solidFill>
                  <a:srgbClr val="00B050"/>
                </a:solidFill>
                <a:latin typeface="Times New Roman" panose="02020603050405020304" pitchFamily="18" charset="0"/>
                <a:cs typeface="Times New Roman" panose="02020603050405020304" pitchFamily="18" charset="0"/>
              </a:rPr>
              <a:t> لهذا الموعد ؟ الطبيعة المنزلية للتلفزيون </a:t>
            </a:r>
            <a:r>
              <a:rPr lang="ar-EG" sz="9200" b="1" dirty="0">
                <a:solidFill>
                  <a:srgbClr val="00B050"/>
                </a:solidFill>
                <a:latin typeface="Times New Roman" panose="02020603050405020304" pitchFamily="18" charset="0"/>
                <a:cs typeface="Times New Roman" panose="02020603050405020304" pitchFamily="18" charset="0"/>
              </a:rPr>
              <a:t>تؤثر على المحتوى </a:t>
            </a:r>
            <a:r>
              <a:rPr lang="ar-EG" sz="9200" b="1" dirty="0" smtClean="0">
                <a:solidFill>
                  <a:srgbClr val="00B050"/>
                </a:solidFill>
                <a:latin typeface="Times New Roman" panose="02020603050405020304" pitchFamily="18" charset="0"/>
                <a:cs typeface="Times New Roman" panose="02020603050405020304" pitchFamily="18" charset="0"/>
              </a:rPr>
              <a:t>أيضا، فالتلفزيون يجعل </a:t>
            </a:r>
            <a:r>
              <a:rPr lang="ar-EG" sz="9200" b="1" dirty="0">
                <a:solidFill>
                  <a:srgbClr val="00B050"/>
                </a:solidFill>
                <a:latin typeface="Times New Roman" panose="02020603050405020304" pitchFamily="18" charset="0"/>
                <a:cs typeface="Times New Roman" panose="02020603050405020304" pitchFamily="18" charset="0"/>
              </a:rPr>
              <a:t>المشاهدين يشعرون بالتقارب </a:t>
            </a:r>
            <a:r>
              <a:rPr lang="ar-EG" sz="9200" b="1" dirty="0" smtClean="0">
                <a:solidFill>
                  <a:srgbClr val="00B050"/>
                </a:solidFill>
                <a:latin typeface="Times New Roman" panose="02020603050405020304" pitchFamily="18" charset="0"/>
                <a:cs typeface="Times New Roman" panose="02020603050405020304" pitchFamily="18" charset="0"/>
              </a:rPr>
              <a:t>مع مرتكزات  العرض </a:t>
            </a:r>
            <a:r>
              <a:rPr lang="ar-EG" sz="9200" b="1" dirty="0">
                <a:solidFill>
                  <a:srgbClr val="00B050"/>
                </a:solidFill>
                <a:latin typeface="Times New Roman" panose="02020603050405020304" pitchFamily="18" charset="0"/>
                <a:cs typeface="Times New Roman" panose="02020603050405020304" pitchFamily="18" charset="0"/>
              </a:rPr>
              <a:t>أو مع الشخصيات في </a:t>
            </a:r>
            <a:r>
              <a:rPr lang="ar-EG" sz="9200" b="1" dirty="0" smtClean="0">
                <a:solidFill>
                  <a:srgbClr val="00B050"/>
                </a:solidFill>
                <a:latin typeface="Times New Roman" panose="02020603050405020304" pitchFamily="18" charset="0"/>
                <a:cs typeface="Times New Roman" panose="02020603050405020304" pitchFamily="18" charset="0"/>
              </a:rPr>
              <a:t>المسلسل</a:t>
            </a:r>
            <a:r>
              <a:rPr lang="ar-EG" sz="8800" dirty="0" smtClean="0">
                <a:latin typeface="Times New Roman" panose="02020603050405020304" pitchFamily="18" charset="0"/>
                <a:cs typeface="Times New Roman" panose="02020603050405020304" pitchFamily="18" charset="0"/>
              </a:rPr>
              <a:t>.</a:t>
            </a:r>
            <a:endParaRPr lang="en-GB" sz="8800" dirty="0"/>
          </a:p>
        </p:txBody>
      </p:sp>
    </p:spTree>
    <p:extLst>
      <p:ext uri="{BB962C8B-B14F-4D97-AF65-F5344CB8AC3E}">
        <p14:creationId xmlns:p14="http://schemas.microsoft.com/office/powerpoint/2010/main" val="3466233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229600" cy="5745163"/>
          </a:xfrm>
        </p:spPr>
        <p:txBody>
          <a:bodyPr>
            <a:normAutofit fontScale="25000" lnSpcReduction="20000"/>
          </a:bodyPr>
          <a:lstStyle/>
          <a:p>
            <a:pPr marL="0" indent="0" rtl="1">
              <a:lnSpc>
                <a:spcPct val="150000"/>
              </a:lnSpc>
              <a:spcAft>
                <a:spcPts val="1000"/>
              </a:spcAft>
              <a:buNone/>
              <a:tabLst>
                <a:tab pos="57150" algn="l"/>
              </a:tabLst>
            </a:pPr>
            <a:r>
              <a:rPr lang="en-US" sz="8800" b="1" u="sng" dirty="0">
                <a:solidFill>
                  <a:srgbClr val="FF0000"/>
                </a:solidFill>
                <a:latin typeface="Times New Roman" panose="02020603050405020304" pitchFamily="18" charset="0"/>
                <a:ea typeface="Calibri"/>
                <a:cs typeface="Times New Roman" panose="02020603050405020304" pitchFamily="18" charset="0"/>
              </a:rPr>
              <a:t>Role of Television as a Mass Medium</a:t>
            </a:r>
            <a:r>
              <a:rPr lang="en-US" sz="2800" b="1" u="sng" dirty="0">
                <a:solidFill>
                  <a:srgbClr val="FF0000"/>
                </a:solidFill>
                <a:latin typeface="Times New Roman" panose="02020603050405020304" pitchFamily="18" charset="0"/>
                <a:ea typeface="Calibri"/>
                <a:cs typeface="Times New Roman" panose="02020603050405020304" pitchFamily="18" charset="0"/>
              </a:rPr>
              <a:t>:</a:t>
            </a:r>
            <a:endParaRPr lang="en-GB" sz="2000" dirty="0">
              <a:solidFill>
                <a:srgbClr val="FF0000"/>
              </a:solidFill>
              <a:latin typeface="Times New Roman" panose="02020603050405020304" pitchFamily="18" charset="0"/>
              <a:ea typeface="Calibri"/>
              <a:cs typeface="Times New Roman" panose="02020603050405020304" pitchFamily="18" charset="0"/>
            </a:endParaRPr>
          </a:p>
          <a:p>
            <a:pPr marL="109728" indent="0" algn="just">
              <a:lnSpc>
                <a:spcPct val="120000"/>
              </a:lnSpc>
              <a:buNone/>
            </a:pPr>
            <a:r>
              <a:rPr lang="en-US" sz="7600" dirty="0">
                <a:solidFill>
                  <a:srgbClr val="FF0000"/>
                </a:solidFill>
                <a:latin typeface="Times New Roman"/>
                <a:ea typeface="Calibri"/>
              </a:rPr>
              <a:t>   </a:t>
            </a:r>
            <a:r>
              <a:rPr lang="en-US" sz="7600" dirty="0">
                <a:latin typeface="Times New Roman" panose="02020603050405020304" pitchFamily="18" charset="0"/>
                <a:ea typeface="Calibri"/>
                <a:cs typeface="Times New Roman" panose="02020603050405020304" pitchFamily="18" charset="0"/>
              </a:rPr>
              <a:t>What will you do if you hear that there is a bomb blast in  our city? You may switch on your television set for more information. This is because the live nature of television allows it to transmit </a:t>
            </a:r>
            <a:r>
              <a:rPr lang="en-US" sz="7600" dirty="0">
                <a:solidFill>
                  <a:srgbClr val="FF0000"/>
                </a:solidFill>
                <a:latin typeface="Times New Roman" panose="02020603050405020304" pitchFamily="18" charset="0"/>
                <a:ea typeface="Calibri"/>
                <a:cs typeface="Times New Roman" panose="02020603050405020304" pitchFamily="18" charset="0"/>
              </a:rPr>
              <a:t>visuals</a:t>
            </a:r>
            <a:r>
              <a:rPr lang="en-US" sz="7600" dirty="0">
                <a:latin typeface="Times New Roman" panose="02020603050405020304" pitchFamily="18" charset="0"/>
                <a:ea typeface="Calibri"/>
                <a:cs typeface="Times New Roman" panose="02020603050405020304" pitchFamily="18" charset="0"/>
              </a:rPr>
              <a:t> and information almost </a:t>
            </a:r>
            <a:r>
              <a:rPr lang="en-US" sz="7600" dirty="0">
                <a:solidFill>
                  <a:srgbClr val="FF0000"/>
                </a:solidFill>
                <a:latin typeface="Times New Roman" panose="02020603050405020304" pitchFamily="18" charset="0"/>
                <a:ea typeface="Calibri"/>
                <a:cs typeface="Times New Roman" panose="02020603050405020304" pitchFamily="18" charset="0"/>
              </a:rPr>
              <a:t>instantly</a:t>
            </a:r>
            <a:r>
              <a:rPr lang="en-US" sz="7600" dirty="0">
                <a:latin typeface="Times New Roman" panose="02020603050405020304" pitchFamily="18" charset="0"/>
                <a:ea typeface="Calibri"/>
                <a:cs typeface="Times New Roman" panose="02020603050405020304" pitchFamily="18" charset="0"/>
              </a:rPr>
              <a:t>. So another important characteristic of television is that it is capable of being a live </a:t>
            </a:r>
            <a:r>
              <a:rPr lang="en-US" sz="7600" dirty="0" smtClean="0">
                <a:latin typeface="Times New Roman" panose="02020603050405020304" pitchFamily="18" charset="0"/>
                <a:ea typeface="Calibri"/>
                <a:cs typeface="Times New Roman" panose="02020603050405020304" pitchFamily="18" charset="0"/>
              </a:rPr>
              <a:t>medium</a:t>
            </a:r>
            <a:r>
              <a:rPr lang="ar-EG" sz="7600" dirty="0">
                <a:latin typeface="Times New Roman" panose="02020603050405020304" pitchFamily="18" charset="0"/>
                <a:ea typeface="Calibri"/>
                <a:cs typeface="Times New Roman" panose="02020603050405020304" pitchFamily="18" charset="0"/>
              </a:rPr>
              <a:t>.</a:t>
            </a:r>
            <a:r>
              <a:rPr lang="en-GB" sz="7600" dirty="0" smtClean="0">
                <a:latin typeface="Times New Roman" panose="02020603050405020304" pitchFamily="18" charset="0"/>
                <a:ea typeface="Calibri"/>
                <a:cs typeface="Times New Roman" panose="02020603050405020304" pitchFamily="18" charset="0"/>
              </a:rPr>
              <a:t> </a:t>
            </a:r>
            <a:r>
              <a:rPr lang="en-GB" sz="7600" dirty="0">
                <a:latin typeface="Times New Roman" panose="02020603050405020304" pitchFamily="18" charset="0"/>
                <a:ea typeface="Calibri"/>
                <a:cs typeface="Times New Roman" panose="02020603050405020304" pitchFamily="18" charset="0"/>
              </a:rPr>
              <a:t>The visuals of an earthquake in Indonesia can reach your television set in almost no time. This capacity of the medium makes it ideal for transmitting live visuals of news and sports events. </a:t>
            </a:r>
            <a:endParaRPr lang="en-GB" sz="7600" dirty="0">
              <a:latin typeface="Times New Roman" panose="02020603050405020304" pitchFamily="18" charset="0"/>
              <a:cs typeface="Times New Roman" panose="02020603050405020304" pitchFamily="18" charset="0"/>
            </a:endParaRPr>
          </a:p>
          <a:p>
            <a:pPr marL="109728" indent="0" algn="r">
              <a:lnSpc>
                <a:spcPct val="170000"/>
              </a:lnSpc>
              <a:buNone/>
            </a:pPr>
            <a:r>
              <a:rPr lang="ar-EG" sz="8800" b="1" u="sng" dirty="0" smtClean="0">
                <a:solidFill>
                  <a:srgbClr val="00B050"/>
                </a:solidFill>
                <a:latin typeface="Times New Roman" panose="02020603050405020304" pitchFamily="18" charset="0"/>
                <a:cs typeface="Times New Roman" panose="02020603050405020304" pitchFamily="18" charset="0"/>
              </a:rPr>
              <a:t>دور </a:t>
            </a:r>
            <a:r>
              <a:rPr lang="ar-EG" sz="8800" b="1" u="sng" dirty="0">
                <a:solidFill>
                  <a:srgbClr val="00B050"/>
                </a:solidFill>
                <a:latin typeface="Times New Roman" panose="02020603050405020304" pitchFamily="18" charset="0"/>
                <a:cs typeface="Times New Roman" panose="02020603050405020304" pitchFamily="18" charset="0"/>
              </a:rPr>
              <a:t>التلفزيون كوسيلة جماهيرية </a:t>
            </a:r>
            <a:r>
              <a:rPr lang="ar-EG" sz="8800" b="1" u="sng" dirty="0" smtClean="0">
                <a:solidFill>
                  <a:srgbClr val="00B050"/>
                </a:solidFill>
                <a:latin typeface="Times New Roman" panose="02020603050405020304" pitchFamily="18" charset="0"/>
                <a:cs typeface="Times New Roman" panose="02020603050405020304" pitchFamily="18" charset="0"/>
              </a:rPr>
              <a:t>: </a:t>
            </a:r>
            <a:endParaRPr lang="en-GB" sz="8800" b="1" u="sng" dirty="0" smtClean="0">
              <a:solidFill>
                <a:srgbClr val="00B050"/>
              </a:solidFill>
              <a:latin typeface="Times New Roman" panose="02020603050405020304" pitchFamily="18" charset="0"/>
              <a:cs typeface="Times New Roman" panose="02020603050405020304" pitchFamily="18" charset="0"/>
            </a:endParaRPr>
          </a:p>
          <a:p>
            <a:pPr marL="109728" indent="0" algn="r">
              <a:lnSpc>
                <a:spcPct val="170000"/>
              </a:lnSpc>
              <a:buNone/>
            </a:pPr>
            <a:r>
              <a:rPr lang="ar-EG" sz="8000" b="1" dirty="0" smtClean="0">
                <a:solidFill>
                  <a:srgbClr val="00B050"/>
                </a:solidFill>
                <a:latin typeface="Times New Roman" panose="02020603050405020304" pitchFamily="18" charset="0"/>
                <a:cs typeface="Times New Roman" panose="02020603050405020304" pitchFamily="18" charset="0"/>
              </a:rPr>
              <a:t>ماذا </a:t>
            </a:r>
            <a:r>
              <a:rPr lang="ar-EG" sz="8000" b="1" dirty="0">
                <a:solidFill>
                  <a:srgbClr val="00B050"/>
                </a:solidFill>
                <a:latin typeface="Times New Roman" panose="02020603050405020304" pitchFamily="18" charset="0"/>
                <a:cs typeface="Times New Roman" panose="02020603050405020304" pitchFamily="18" charset="0"/>
              </a:rPr>
              <a:t>ستفعل إذا سمعت أن هناك انفجار قنبلة في مدينتنا؟ يمكنك تشغيل جهاز التلفزيون لمزيد من </a:t>
            </a:r>
            <a:r>
              <a:rPr lang="ar-EG" sz="8000" b="1" dirty="0" smtClean="0">
                <a:solidFill>
                  <a:srgbClr val="00B050"/>
                </a:solidFill>
                <a:latin typeface="Times New Roman" panose="02020603050405020304" pitchFamily="18" charset="0"/>
                <a:cs typeface="Times New Roman" panose="02020603050405020304" pitchFamily="18" charset="0"/>
              </a:rPr>
              <a:t>المعلومات، </a:t>
            </a:r>
            <a:r>
              <a:rPr lang="ar-EG" sz="8000" b="1" dirty="0">
                <a:solidFill>
                  <a:srgbClr val="00B050"/>
                </a:solidFill>
                <a:latin typeface="Times New Roman" panose="02020603050405020304" pitchFamily="18" charset="0"/>
                <a:cs typeface="Times New Roman" panose="02020603050405020304" pitchFamily="18" charset="0"/>
              </a:rPr>
              <a:t>وذلك لأن الطبيعة الحية للتلفزيون تسمح له بنقل المرئيات والمعلومات على </a:t>
            </a:r>
            <a:r>
              <a:rPr lang="ar-EG" sz="8000" b="1" dirty="0" smtClean="0">
                <a:solidFill>
                  <a:srgbClr val="00B050"/>
                </a:solidFill>
                <a:latin typeface="Times New Roman" panose="02020603050405020304" pitchFamily="18" charset="0"/>
                <a:cs typeface="Times New Roman" panose="02020603050405020304" pitchFamily="18" charset="0"/>
              </a:rPr>
              <a:t>الفور. ولذا فمن السمات </a:t>
            </a:r>
            <a:r>
              <a:rPr lang="ar-EG" sz="8000" b="1" dirty="0">
                <a:solidFill>
                  <a:srgbClr val="00B050"/>
                </a:solidFill>
                <a:latin typeface="Times New Roman" panose="02020603050405020304" pitchFamily="18" charset="0"/>
                <a:cs typeface="Times New Roman" panose="02020603050405020304" pitchFamily="18" charset="0"/>
              </a:rPr>
              <a:t>الهامة الأخرى للتلفزيون أنه قادر على أن يكون </a:t>
            </a:r>
            <a:r>
              <a:rPr lang="ar-EG" sz="8000" b="1" dirty="0" smtClean="0">
                <a:solidFill>
                  <a:srgbClr val="00B050"/>
                </a:solidFill>
                <a:latin typeface="Times New Roman" panose="02020603050405020304" pitchFamily="18" charset="0"/>
                <a:cs typeface="Times New Roman" panose="02020603050405020304" pitchFamily="18" charset="0"/>
              </a:rPr>
              <a:t>وسيطا حيا، حيث يمكن </a:t>
            </a:r>
            <a:r>
              <a:rPr lang="ar-EG" sz="8000" b="1" dirty="0">
                <a:solidFill>
                  <a:srgbClr val="00B050"/>
                </a:solidFill>
                <a:latin typeface="Times New Roman" panose="02020603050405020304" pitchFamily="18" charset="0"/>
                <a:cs typeface="Times New Roman" panose="02020603050405020304" pitchFamily="18" charset="0"/>
              </a:rPr>
              <a:t>أن </a:t>
            </a:r>
            <a:r>
              <a:rPr lang="ar-EG" sz="8000" b="1" dirty="0" smtClean="0">
                <a:solidFill>
                  <a:srgbClr val="00B050"/>
                </a:solidFill>
                <a:latin typeface="Times New Roman" panose="02020603050405020304" pitchFamily="18" charset="0"/>
                <a:cs typeface="Times New Roman" panose="02020603050405020304" pitchFamily="18" charset="0"/>
              </a:rPr>
              <a:t>يصل منظرالزلزال مثلا في إندونيسيا </a:t>
            </a:r>
            <a:r>
              <a:rPr lang="ar-EG" sz="8000" b="1" dirty="0">
                <a:solidFill>
                  <a:srgbClr val="00B050"/>
                </a:solidFill>
                <a:latin typeface="Times New Roman" panose="02020603050405020304" pitchFamily="18" charset="0"/>
                <a:cs typeface="Times New Roman" panose="02020603050405020304" pitchFamily="18" charset="0"/>
              </a:rPr>
              <a:t>إلى جهاز التلفزيون الخاص بك في أي وقت </a:t>
            </a:r>
            <a:r>
              <a:rPr lang="ar-EG" sz="8000" b="1" dirty="0" smtClean="0">
                <a:solidFill>
                  <a:srgbClr val="00B050"/>
                </a:solidFill>
                <a:latin typeface="Times New Roman" panose="02020603050405020304" pitchFamily="18" charset="0"/>
                <a:cs typeface="Times New Roman" panose="02020603050405020304" pitchFamily="18" charset="0"/>
              </a:rPr>
              <a:t>تقريبا وهذه السمة </a:t>
            </a:r>
            <a:r>
              <a:rPr lang="ar-EG" sz="8000" b="1" dirty="0">
                <a:solidFill>
                  <a:srgbClr val="00B050"/>
                </a:solidFill>
                <a:latin typeface="Times New Roman" panose="02020603050405020304" pitchFamily="18" charset="0"/>
                <a:cs typeface="Times New Roman" panose="02020603050405020304" pitchFamily="18" charset="0"/>
              </a:rPr>
              <a:t>من </a:t>
            </a:r>
            <a:r>
              <a:rPr lang="ar-EG" sz="8000" b="1" dirty="0" smtClean="0">
                <a:solidFill>
                  <a:srgbClr val="00B050"/>
                </a:solidFill>
                <a:latin typeface="Times New Roman" panose="02020603050405020304" pitchFamily="18" charset="0"/>
                <a:cs typeface="Times New Roman" panose="02020603050405020304" pitchFamily="18" charset="0"/>
              </a:rPr>
              <a:t>التليفزيون وسيلة  لنقل المرئيات الحية المتعلقة بالأخبار والأحداث الرياضية.</a:t>
            </a:r>
            <a:endParaRPr lang="en-GB" dirty="0"/>
          </a:p>
        </p:txBody>
      </p:sp>
    </p:spTree>
    <p:extLst>
      <p:ext uri="{BB962C8B-B14F-4D97-AF65-F5344CB8AC3E}">
        <p14:creationId xmlns:p14="http://schemas.microsoft.com/office/powerpoint/2010/main" val="1383853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334000"/>
          </a:xfrm>
        </p:spPr>
        <p:txBody>
          <a:bodyPr>
            <a:normAutofit fontScale="92500" lnSpcReduction="10000"/>
          </a:bodyPr>
          <a:lstStyle/>
          <a:p>
            <a:pPr marL="109728" indent="0" rtl="1">
              <a:lnSpc>
                <a:spcPct val="110000"/>
              </a:lnSpc>
              <a:buNone/>
              <a:tabLst>
                <a:tab pos="57150" algn="l"/>
              </a:tabLst>
            </a:pPr>
            <a:r>
              <a:rPr lang="en-US" sz="2400" dirty="0" smtClean="0">
                <a:latin typeface="Times New Roman" panose="02020603050405020304" pitchFamily="18" charset="0"/>
                <a:ea typeface="Calibri"/>
                <a:cs typeface="Times New Roman" panose="02020603050405020304" pitchFamily="18" charset="0"/>
              </a:rPr>
              <a:t>If </a:t>
            </a:r>
            <a:r>
              <a:rPr lang="en-US" sz="2400" dirty="0">
                <a:latin typeface="Times New Roman" panose="02020603050405020304" pitchFamily="18" charset="0"/>
                <a:ea typeface="Calibri"/>
                <a:cs typeface="Times New Roman" panose="02020603050405020304" pitchFamily="18" charset="0"/>
              </a:rPr>
              <a:t>you are watching a football match in a television channel</a:t>
            </a:r>
            <a:r>
              <a:rPr lang="en-GB" sz="2400" dirty="0">
                <a:latin typeface="Times New Roman" panose="02020603050405020304" pitchFamily="18" charset="0"/>
                <a:ea typeface="Calibri"/>
                <a:cs typeface="Times New Roman" panose="02020603050405020304" pitchFamily="18" charset="0"/>
              </a:rPr>
              <a:t>,</a:t>
            </a:r>
            <a:r>
              <a:rPr lang="en-US" sz="2400" dirty="0">
                <a:latin typeface="Times New Roman" panose="02020603050405020304" pitchFamily="18" charset="0"/>
                <a:ea typeface="Calibri"/>
                <a:cs typeface="Times New Roman" panose="02020603050405020304" pitchFamily="18" charset="0"/>
              </a:rPr>
              <a:t> you </a:t>
            </a:r>
            <a:r>
              <a:rPr lang="en-US" sz="2400" dirty="0" smtClean="0">
                <a:latin typeface="Times New Roman" panose="02020603050405020304" pitchFamily="18" charset="0"/>
                <a:ea typeface="Calibri"/>
                <a:cs typeface="Times New Roman" panose="02020603050405020304" pitchFamily="18" charset="0"/>
              </a:rPr>
              <a:t>can </a:t>
            </a:r>
            <a:r>
              <a:rPr lang="en-US" sz="2400" dirty="0">
                <a:latin typeface="Times New Roman" panose="02020603050405020304" pitchFamily="18" charset="0"/>
                <a:ea typeface="Calibri"/>
                <a:cs typeface="Times New Roman" panose="02020603050405020304" pitchFamily="18" charset="0"/>
              </a:rPr>
              <a:t>almost instantly see the goal hit by your favorite </a:t>
            </a:r>
            <a:r>
              <a:rPr lang="en-GB" sz="2400" dirty="0">
                <a:latin typeface="Times New Roman" panose="02020603050405020304" pitchFamily="18" charset="0"/>
                <a:ea typeface="Calibri"/>
                <a:cs typeface="Times New Roman" panose="02020603050405020304" pitchFamily="18" charset="0"/>
              </a:rPr>
              <a:t>team. </a:t>
            </a:r>
            <a:r>
              <a:rPr lang="ar-EG" sz="2400" dirty="0">
                <a:latin typeface="Times New Roman" panose="02020603050405020304" pitchFamily="18" charset="0"/>
                <a:ea typeface="Calibri"/>
                <a:cs typeface="Times New Roman" panose="02020603050405020304" pitchFamily="18" charset="0"/>
              </a:rPr>
              <a:t>  </a:t>
            </a:r>
            <a:endParaRPr lang="en-GB" sz="2400" dirty="0">
              <a:latin typeface="Times New Roman" panose="02020603050405020304" pitchFamily="18" charset="0"/>
              <a:ea typeface="Calibri"/>
              <a:cs typeface="Times New Roman" panose="02020603050405020304" pitchFamily="18" charset="0"/>
            </a:endParaRPr>
          </a:p>
          <a:p>
            <a:pPr marL="109728" lvl="0" indent="0">
              <a:lnSpc>
                <a:spcPct val="110000"/>
              </a:lnSpc>
              <a:buClr>
                <a:srgbClr val="2DA2BF"/>
              </a:buClr>
              <a:buNone/>
            </a:pPr>
            <a:r>
              <a:rPr lang="en-US" sz="2400" dirty="0" smtClean="0">
                <a:latin typeface="Times New Roman" panose="02020603050405020304" pitchFamily="18" charset="0"/>
                <a:ea typeface="Calibri"/>
                <a:cs typeface="Times New Roman" panose="02020603050405020304" pitchFamily="18" charset="0"/>
              </a:rPr>
              <a:t>On </a:t>
            </a:r>
            <a:r>
              <a:rPr lang="en-US" sz="2400" dirty="0">
                <a:latin typeface="Times New Roman" panose="02020603050405020304" pitchFamily="18" charset="0"/>
                <a:ea typeface="Calibri"/>
                <a:cs typeface="Times New Roman" panose="02020603050405020304" pitchFamily="18" charset="0"/>
              </a:rPr>
              <a:t>the other hand, you can read about the football match only in the next day’s newspaper. Television allows you to witness events which happen thousands of miles away. All of us know that there are a large number of people who cannot read or write, such people may not be able to read a newspaper, but they can watch television</a:t>
            </a:r>
            <a:r>
              <a:rPr lang="en-US" sz="2400" dirty="0" smtClean="0">
                <a:latin typeface="Times New Roman" panose="02020603050405020304" pitchFamily="18" charset="0"/>
                <a:ea typeface="Calibri"/>
                <a:cs typeface="Times New Roman" panose="02020603050405020304" pitchFamily="18" charset="0"/>
              </a:rPr>
              <a:t>.</a:t>
            </a:r>
            <a:endParaRPr lang="ar-EG" sz="2400" dirty="0" smtClean="0">
              <a:latin typeface="Times New Roman" panose="02020603050405020304" pitchFamily="18" charset="0"/>
              <a:ea typeface="Calibri"/>
              <a:cs typeface="Times New Roman" panose="02020603050405020304" pitchFamily="18" charset="0"/>
            </a:endParaRPr>
          </a:p>
          <a:p>
            <a:pPr marL="109728" lvl="0" indent="0">
              <a:lnSpc>
                <a:spcPct val="110000"/>
              </a:lnSpc>
              <a:buClr>
                <a:srgbClr val="2DA2BF"/>
              </a:buClr>
              <a:buNone/>
            </a:pPr>
            <a:endParaRPr lang="ar-EG" sz="2400" b="1" dirty="0">
              <a:solidFill>
                <a:srgbClr val="00B050"/>
              </a:solidFill>
              <a:latin typeface="Times New Roman" panose="02020603050405020304" pitchFamily="18" charset="0"/>
              <a:cs typeface="Times New Roman" panose="02020603050405020304" pitchFamily="18" charset="0"/>
            </a:endParaRPr>
          </a:p>
          <a:p>
            <a:pPr marL="109728" indent="0" algn="r">
              <a:buNone/>
            </a:pPr>
            <a:r>
              <a:rPr lang="ar-EG" sz="2600" b="1" dirty="0" smtClean="0">
                <a:solidFill>
                  <a:srgbClr val="00B050"/>
                </a:solidFill>
                <a:latin typeface="Times New Roman" panose="02020603050405020304" pitchFamily="18" charset="0"/>
                <a:cs typeface="Times New Roman" panose="02020603050405020304" pitchFamily="18" charset="0"/>
              </a:rPr>
              <a:t>إذا </a:t>
            </a:r>
            <a:r>
              <a:rPr lang="ar-EG" sz="2600" b="1" dirty="0">
                <a:solidFill>
                  <a:srgbClr val="00B050"/>
                </a:solidFill>
                <a:latin typeface="Times New Roman" panose="02020603050405020304" pitchFamily="18" charset="0"/>
                <a:cs typeface="Times New Roman" panose="02020603050405020304" pitchFamily="18" charset="0"/>
              </a:rPr>
              <a:t>كنت تشاهد مباراة كرة قدم في قناة تلفزيونية ، يمكنك على الفور رؤية الهدف الذي </a:t>
            </a:r>
            <a:r>
              <a:rPr lang="ar-EG" sz="2600" b="1" dirty="0" smtClean="0">
                <a:solidFill>
                  <a:srgbClr val="00B050"/>
                </a:solidFill>
                <a:latin typeface="Times New Roman" panose="02020603050405020304" pitchFamily="18" charset="0"/>
                <a:cs typeface="Times New Roman" panose="02020603050405020304" pitchFamily="18" charset="0"/>
              </a:rPr>
              <a:t>أحرزه </a:t>
            </a:r>
            <a:r>
              <a:rPr lang="ar-EG" sz="2600" b="1" dirty="0">
                <a:solidFill>
                  <a:srgbClr val="00B050"/>
                </a:solidFill>
                <a:latin typeface="Times New Roman" panose="02020603050405020304" pitchFamily="18" charset="0"/>
                <a:cs typeface="Times New Roman" panose="02020603050405020304" pitchFamily="18" charset="0"/>
              </a:rPr>
              <a:t>فريقك </a:t>
            </a:r>
            <a:r>
              <a:rPr lang="ar-EG" sz="2600" b="1" dirty="0" smtClean="0">
                <a:solidFill>
                  <a:srgbClr val="00B050"/>
                </a:solidFill>
                <a:latin typeface="Times New Roman" panose="02020603050405020304" pitchFamily="18" charset="0"/>
                <a:cs typeface="Times New Roman" panose="02020603050405020304" pitchFamily="18" charset="0"/>
              </a:rPr>
              <a:t>المفضل. ومن </a:t>
            </a:r>
            <a:r>
              <a:rPr lang="ar-EG" sz="2600" b="1" dirty="0">
                <a:solidFill>
                  <a:srgbClr val="00B050"/>
                </a:solidFill>
                <a:latin typeface="Times New Roman" panose="02020603050405020304" pitchFamily="18" charset="0"/>
                <a:cs typeface="Times New Roman" panose="02020603050405020304" pitchFamily="18" charset="0"/>
              </a:rPr>
              <a:t>ناحية </a:t>
            </a:r>
            <a:r>
              <a:rPr lang="ar-EG" sz="2600" b="1" dirty="0" smtClean="0">
                <a:solidFill>
                  <a:srgbClr val="00B050"/>
                </a:solidFill>
                <a:latin typeface="Times New Roman" panose="02020603050405020304" pitchFamily="18" charset="0"/>
                <a:cs typeface="Times New Roman" panose="02020603050405020304" pitchFamily="18" charset="0"/>
              </a:rPr>
              <a:t>أخرى، لا يمكنك </a:t>
            </a:r>
            <a:r>
              <a:rPr lang="ar-EG" sz="2600" b="1" dirty="0">
                <a:solidFill>
                  <a:srgbClr val="00B050"/>
                </a:solidFill>
                <a:latin typeface="Times New Roman" panose="02020603050405020304" pitchFamily="18" charset="0"/>
                <a:cs typeface="Times New Roman" panose="02020603050405020304" pitchFamily="18" charset="0"/>
              </a:rPr>
              <a:t>القراءة عن مباراة كرة القدم </a:t>
            </a:r>
            <a:r>
              <a:rPr lang="ar-EG" sz="2600" b="1" dirty="0" smtClean="0">
                <a:solidFill>
                  <a:srgbClr val="00B050"/>
                </a:solidFill>
                <a:latin typeface="Times New Roman" panose="02020603050405020304" pitchFamily="18" charset="0"/>
                <a:cs typeface="Times New Roman" panose="02020603050405020304" pitchFamily="18" charset="0"/>
              </a:rPr>
              <a:t>إلا </a:t>
            </a:r>
            <a:r>
              <a:rPr lang="ar-EG" sz="2600" b="1" dirty="0">
                <a:solidFill>
                  <a:srgbClr val="00B050"/>
                </a:solidFill>
                <a:latin typeface="Times New Roman" panose="02020603050405020304" pitchFamily="18" charset="0"/>
                <a:cs typeface="Times New Roman" panose="02020603050405020304" pitchFamily="18" charset="0"/>
              </a:rPr>
              <a:t>في صحيفة اليوم </a:t>
            </a:r>
            <a:r>
              <a:rPr lang="ar-EG" sz="2600" b="1" dirty="0" smtClean="0">
                <a:solidFill>
                  <a:srgbClr val="00B050"/>
                </a:solidFill>
                <a:latin typeface="Times New Roman" panose="02020603050405020304" pitchFamily="18" charset="0"/>
                <a:cs typeface="Times New Roman" panose="02020603050405020304" pitchFamily="18" charset="0"/>
              </a:rPr>
              <a:t>التالي. والتلفزيون يسمح </a:t>
            </a:r>
            <a:r>
              <a:rPr lang="ar-EG" sz="2600" b="1" dirty="0">
                <a:solidFill>
                  <a:srgbClr val="00B050"/>
                </a:solidFill>
                <a:latin typeface="Times New Roman" panose="02020603050405020304" pitchFamily="18" charset="0"/>
                <a:cs typeface="Times New Roman" panose="02020603050405020304" pitchFamily="18" charset="0"/>
              </a:rPr>
              <a:t>لك </a:t>
            </a:r>
            <a:r>
              <a:rPr lang="ar-EG" sz="2600" b="1" dirty="0" smtClean="0">
                <a:solidFill>
                  <a:srgbClr val="00B050"/>
                </a:solidFill>
                <a:latin typeface="Times New Roman" panose="02020603050405020304" pitchFamily="18" charset="0"/>
                <a:cs typeface="Times New Roman" panose="02020603050405020304" pitchFamily="18" charset="0"/>
              </a:rPr>
              <a:t>بمشاهدة </a:t>
            </a:r>
            <a:r>
              <a:rPr lang="ar-EG" sz="2600" b="1" dirty="0">
                <a:solidFill>
                  <a:srgbClr val="00B050"/>
                </a:solidFill>
                <a:latin typeface="Times New Roman" panose="02020603050405020304" pitchFamily="18" charset="0"/>
                <a:cs typeface="Times New Roman" panose="02020603050405020304" pitchFamily="18" charset="0"/>
              </a:rPr>
              <a:t>الأحداث التي تقع على بعد آلاف </a:t>
            </a:r>
            <a:r>
              <a:rPr lang="ar-EG" sz="2600" b="1" dirty="0" smtClean="0">
                <a:solidFill>
                  <a:srgbClr val="00B050"/>
                </a:solidFill>
                <a:latin typeface="Times New Roman" panose="02020603050405020304" pitchFamily="18" charset="0"/>
                <a:cs typeface="Times New Roman" panose="02020603050405020304" pitchFamily="18" charset="0"/>
              </a:rPr>
              <a:t>الأميال، ويعلم جميعنا أن هناك عدد </a:t>
            </a:r>
            <a:r>
              <a:rPr lang="ar-EG" sz="2600" b="1" dirty="0">
                <a:solidFill>
                  <a:srgbClr val="00B050"/>
                </a:solidFill>
                <a:latin typeface="Times New Roman" panose="02020603050405020304" pitchFamily="18" charset="0"/>
                <a:cs typeface="Times New Roman" panose="02020603050405020304" pitchFamily="18" charset="0"/>
              </a:rPr>
              <a:t>من الأشخاص</a:t>
            </a:r>
            <a:r>
              <a:rPr lang="ar-EG" sz="2600" b="1" dirty="0" smtClean="0">
                <a:solidFill>
                  <a:srgbClr val="00B050"/>
                </a:solidFill>
                <a:latin typeface="Times New Roman" panose="02020603050405020304" pitchFamily="18" charset="0"/>
                <a:cs typeface="Times New Roman" panose="02020603050405020304" pitchFamily="18" charset="0"/>
              </a:rPr>
              <a:t> لا يمكنهم </a:t>
            </a:r>
            <a:r>
              <a:rPr lang="ar-EG" sz="2600" b="1" dirty="0">
                <a:solidFill>
                  <a:srgbClr val="00B050"/>
                </a:solidFill>
                <a:latin typeface="Times New Roman" panose="02020603050405020304" pitchFamily="18" charset="0"/>
                <a:cs typeface="Times New Roman" panose="02020603050405020304" pitchFamily="18" charset="0"/>
              </a:rPr>
              <a:t>القراءة أو </a:t>
            </a:r>
            <a:r>
              <a:rPr lang="ar-EG" sz="2600" b="1" dirty="0" smtClean="0">
                <a:solidFill>
                  <a:srgbClr val="00B050"/>
                </a:solidFill>
                <a:latin typeface="Times New Roman" panose="02020603050405020304" pitchFamily="18" charset="0"/>
                <a:cs typeface="Times New Roman" panose="02020603050405020304" pitchFamily="18" charset="0"/>
              </a:rPr>
              <a:t>الكتابة، وهؤلاء بالطبع لا يتمكنون من </a:t>
            </a:r>
            <a:r>
              <a:rPr lang="ar-EG" sz="2600" b="1" dirty="0">
                <a:solidFill>
                  <a:srgbClr val="00B050"/>
                </a:solidFill>
                <a:latin typeface="Times New Roman" panose="02020603050405020304" pitchFamily="18" charset="0"/>
                <a:cs typeface="Times New Roman" panose="02020603050405020304" pitchFamily="18" charset="0"/>
              </a:rPr>
              <a:t>قراءة </a:t>
            </a:r>
            <a:r>
              <a:rPr lang="ar-EG" sz="2600" b="1" dirty="0" smtClean="0">
                <a:solidFill>
                  <a:srgbClr val="00B050"/>
                </a:solidFill>
                <a:latin typeface="Times New Roman" panose="02020603050405020304" pitchFamily="18" charset="0"/>
                <a:cs typeface="Times New Roman" panose="02020603050405020304" pitchFamily="18" charset="0"/>
              </a:rPr>
              <a:t>الصحف، </a:t>
            </a:r>
            <a:r>
              <a:rPr lang="ar-EG" sz="2600" b="1" dirty="0">
                <a:solidFill>
                  <a:srgbClr val="00B050"/>
                </a:solidFill>
                <a:latin typeface="Times New Roman" panose="02020603050405020304" pitchFamily="18" charset="0"/>
                <a:cs typeface="Times New Roman" panose="02020603050405020304" pitchFamily="18" charset="0"/>
              </a:rPr>
              <a:t>ولكن يمكنهم مشاهدة التلفزيون. </a:t>
            </a:r>
            <a:endParaRPr lang="ar-EG" sz="2600" b="1" dirty="0" smtClean="0">
              <a:solidFill>
                <a:srgbClr val="00B050"/>
              </a:solidFill>
              <a:latin typeface="Times New Roman" panose="02020603050405020304" pitchFamily="18" charset="0"/>
              <a:cs typeface="Times New Roman" panose="02020603050405020304" pitchFamily="18" charset="0"/>
            </a:endParaRPr>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en-GB" dirty="0"/>
          </a:p>
        </p:txBody>
      </p:sp>
    </p:spTree>
    <p:extLst>
      <p:ext uri="{BB962C8B-B14F-4D97-AF65-F5344CB8AC3E}">
        <p14:creationId xmlns:p14="http://schemas.microsoft.com/office/powerpoint/2010/main" val="286893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686800" cy="5562600"/>
          </a:xfrm>
        </p:spPr>
        <p:txBody>
          <a:bodyPr/>
          <a:lstStyle/>
          <a:p>
            <a:pPr marL="109728" indent="0" rtl="1">
              <a:buNone/>
              <a:tabLst>
                <a:tab pos="57150" algn="l"/>
              </a:tabLst>
            </a:pPr>
            <a:r>
              <a:rPr lang="en-US" sz="2400" dirty="0" smtClean="0">
                <a:latin typeface="Times New Roman" panose="02020603050405020304" pitchFamily="18" charset="0"/>
                <a:ea typeface="Calibri"/>
                <a:cs typeface="Times New Roman" panose="02020603050405020304" pitchFamily="18" charset="0"/>
              </a:rPr>
              <a:t>Any one with a television receiver can access the information shown on television. This makes it an ideal medium to transmit messages to a large audience. In a country like ours- with a huge illiterate people, </a:t>
            </a:r>
            <a:r>
              <a:rPr lang="en-US" sz="2400" dirty="0" smtClean="0">
                <a:solidFill>
                  <a:prstClr val="black"/>
                </a:solidFill>
                <a:latin typeface="Times New Roman" panose="02020603050405020304" pitchFamily="18" charset="0"/>
                <a:ea typeface="Calibri"/>
                <a:cs typeface="Times New Roman" panose="02020603050405020304" pitchFamily="18" charset="0"/>
              </a:rPr>
              <a:t>this characteristic of television makes it an ideal </a:t>
            </a:r>
            <a:r>
              <a:rPr lang="en-US" sz="2400" dirty="0" smtClean="0">
                <a:latin typeface="Times New Roman" panose="02020603050405020304" pitchFamily="18" charset="0"/>
                <a:ea typeface="Calibri"/>
                <a:cs typeface="Times New Roman" panose="02020603050405020304" pitchFamily="18" charset="0"/>
              </a:rPr>
              <a:t>instrument for transmitting social messages. </a:t>
            </a:r>
            <a:endParaRPr lang="ar-EG" sz="2400" dirty="0" smtClean="0">
              <a:latin typeface="Times New Roman" panose="02020603050405020304" pitchFamily="18" charset="0"/>
              <a:ea typeface="Calibri"/>
              <a:cs typeface="Times New Roman" panose="02020603050405020304" pitchFamily="18" charset="0"/>
            </a:endParaRPr>
          </a:p>
          <a:p>
            <a:pPr marL="109728" lvl="0" indent="0" rtl="1">
              <a:buClr>
                <a:srgbClr val="2DA2BF"/>
              </a:buClr>
              <a:buNone/>
              <a:tabLst>
                <a:tab pos="57150" algn="l"/>
              </a:tabLst>
            </a:pPr>
            <a:r>
              <a:rPr lang="en-US" sz="2400" dirty="0" smtClean="0">
                <a:solidFill>
                  <a:prstClr val="black"/>
                </a:solidFill>
                <a:latin typeface="Times New Roman" panose="02020603050405020304" pitchFamily="18" charset="0"/>
                <a:ea typeface="Calibri"/>
                <a:cs typeface="Times New Roman" panose="02020603050405020304" pitchFamily="18" charset="0"/>
              </a:rPr>
              <a:t>very wide reach. It is truly a mass medium.</a:t>
            </a:r>
            <a:r>
              <a:rPr lang="ar-EG" sz="2400" dirty="0" smtClean="0">
                <a:solidFill>
                  <a:prstClr val="black"/>
                </a:solidFill>
                <a:latin typeface="Times New Roman" panose="02020603050405020304" pitchFamily="18" charset="0"/>
                <a:ea typeface="Calibri"/>
                <a:cs typeface="Times New Roman" panose="02020603050405020304" pitchFamily="18" charset="0"/>
              </a:rPr>
              <a:t> </a:t>
            </a:r>
            <a:r>
              <a:rPr lang="en-GB" sz="2400" dirty="0" smtClean="0">
                <a:solidFill>
                  <a:prstClr val="black"/>
                </a:solidFill>
                <a:latin typeface="Times New Roman" panose="02020603050405020304" pitchFamily="18" charset="0"/>
                <a:ea typeface="Calibri"/>
                <a:cs typeface="Times New Roman" panose="02020603050405020304" pitchFamily="18" charset="0"/>
              </a:rPr>
              <a:t>T.V.</a:t>
            </a:r>
            <a:r>
              <a:rPr lang="en-US" sz="2400" dirty="0" smtClean="0">
                <a:solidFill>
                  <a:prstClr val="black"/>
                </a:solidFill>
                <a:latin typeface="Times New Roman" panose="02020603050405020304" pitchFamily="18" charset="0"/>
                <a:ea typeface="Calibri"/>
                <a:cs typeface="Times New Roman" panose="02020603050405020304" pitchFamily="18" charset="0"/>
              </a:rPr>
              <a:t>has a</a:t>
            </a:r>
            <a:r>
              <a:rPr lang="ar-EG" sz="2400" dirty="0" smtClean="0">
                <a:solidFill>
                  <a:prstClr val="black"/>
                </a:solidFill>
                <a:latin typeface="Times New Roman" panose="02020603050405020304" pitchFamily="18" charset="0"/>
                <a:ea typeface="Calibri"/>
                <a:cs typeface="Times New Roman" panose="02020603050405020304" pitchFamily="18" charset="0"/>
              </a:rPr>
              <a:t> </a:t>
            </a:r>
          </a:p>
          <a:p>
            <a:pPr marL="109728" lvl="0" indent="0" algn="r" rtl="1">
              <a:buClr>
                <a:srgbClr val="2DA2BF"/>
              </a:buClr>
              <a:buNone/>
              <a:tabLst>
                <a:tab pos="57150" algn="l"/>
              </a:tabLst>
            </a:pPr>
            <a:endParaRPr lang="ar-EG" sz="2400" b="1" dirty="0" smtClean="0">
              <a:latin typeface="Times New Roman" panose="02020603050405020304" pitchFamily="18" charset="0"/>
              <a:cs typeface="Times New Roman" panose="02020603050405020304" pitchFamily="18" charset="0"/>
            </a:endParaRPr>
          </a:p>
          <a:p>
            <a:pPr marL="109728" lvl="0" indent="0" algn="just" rtl="1">
              <a:buClr>
                <a:srgbClr val="2DA2BF"/>
              </a:buClr>
              <a:buNone/>
              <a:tabLst>
                <a:tab pos="57150" algn="l"/>
              </a:tabLst>
            </a:pPr>
            <a:r>
              <a:rPr lang="ar-EG" sz="2400" b="1" dirty="0" smtClean="0">
                <a:solidFill>
                  <a:srgbClr val="00B050"/>
                </a:solidFill>
                <a:latin typeface="Times New Roman" panose="02020603050405020304" pitchFamily="18" charset="0"/>
                <a:cs typeface="Times New Roman" panose="02020603050405020304" pitchFamily="18" charset="0"/>
              </a:rPr>
              <a:t>ويمكن لأي شخص لديه جهاز استقبال تلفزيوني الوصول إلى المعلومات المعروضة على التلفزيون، وهذا يجعله وسيلة مثالية لنقل الرسائل إلى جمهور كبير. وفي بلد مثل بلدنا ، مع عدد كبير من السكان الأميين- فإن هذه الخاصية في التلفزيون تجعل منه أداة مثالية لنقل الرسائل الاجتماعية، ولذا يتمتع التليفزيون بخاصية إمكانية الوصول على نطاق واسع.إنه حقا وسيلة جماهيرية . </a:t>
            </a:r>
            <a:endParaRPr lang="en-GB" sz="2400" b="1" dirty="0" smtClean="0">
              <a:solidFill>
                <a:srgbClr val="00B050"/>
              </a:solidFill>
              <a:latin typeface="Times New Roman" panose="02020603050405020304" pitchFamily="18" charset="0"/>
              <a:cs typeface="Times New Roman" panose="02020603050405020304" pitchFamily="18" charset="0"/>
            </a:endParaRPr>
          </a:p>
          <a:p>
            <a:pPr algn="r" rtl="1">
              <a:tabLst>
                <a:tab pos="57150" algn="l"/>
              </a:tabLst>
            </a:pPr>
            <a:endParaRPr lang="ar-E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025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702491"/>
          </a:xfrm>
        </p:spPr>
        <p:txBody>
          <a:bodyPr/>
          <a:lstStyle/>
          <a:p>
            <a:endParaRPr lang="ar-EG" dirty="0" smtClean="0"/>
          </a:p>
          <a:p>
            <a:endParaRPr lang="ar-EG" dirty="0"/>
          </a:p>
          <a:p>
            <a:endParaRPr lang="en-GB" dirty="0" smtClean="0"/>
          </a:p>
          <a:p>
            <a:endParaRPr lang="en-GB" dirty="0"/>
          </a:p>
          <a:p>
            <a:endParaRPr lang="ar-EG" i="1" dirty="0" smtClean="0">
              <a:latin typeface="Wide Latin" panose="020A0A07050505020404" pitchFamily="18" charset="0"/>
            </a:endParaRPr>
          </a:p>
          <a:p>
            <a:pPr marL="109728" indent="0" algn="ctr">
              <a:lnSpc>
                <a:spcPct val="150000"/>
              </a:lnSpc>
              <a:buNone/>
            </a:pPr>
            <a:r>
              <a:rPr lang="en-GB" sz="3600" i="1" dirty="0" smtClean="0">
                <a:solidFill>
                  <a:srgbClr val="FF0000"/>
                </a:solidFill>
                <a:latin typeface="Algerian" panose="04020705040A02060702" pitchFamily="82" charset="0"/>
              </a:rPr>
              <a:t>Best wishes</a:t>
            </a:r>
          </a:p>
          <a:p>
            <a:pPr marL="109728" indent="0" algn="ctr">
              <a:lnSpc>
                <a:spcPct val="150000"/>
              </a:lnSpc>
              <a:buNone/>
            </a:pPr>
            <a:r>
              <a:rPr lang="en-GB" sz="3600" i="1" dirty="0" err="1" smtClean="0">
                <a:solidFill>
                  <a:srgbClr val="FF0000"/>
                </a:solidFill>
                <a:latin typeface="Algerian" panose="04020705040A02060702" pitchFamily="82" charset="0"/>
              </a:rPr>
              <a:t>Dr.</a:t>
            </a:r>
            <a:r>
              <a:rPr lang="en-GB" sz="3600" i="1" dirty="0" smtClean="0">
                <a:solidFill>
                  <a:srgbClr val="FF0000"/>
                </a:solidFill>
                <a:latin typeface="Algerian" panose="04020705040A02060702" pitchFamily="82" charset="0"/>
              </a:rPr>
              <a:t> Somaya Arafat</a:t>
            </a:r>
            <a:endParaRPr lang="ar-EG" sz="3600"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05532333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2075</TotalTime>
  <Words>960</Words>
  <Application>Microsoft Office PowerPoint</Application>
  <PresentationFormat>On-screen Show (4:3)</PresentationFormat>
  <Paragraphs>50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296</cp:revision>
  <dcterms:created xsi:type="dcterms:W3CDTF">2006-08-16T00:00:00Z</dcterms:created>
  <dcterms:modified xsi:type="dcterms:W3CDTF">2020-03-22T22:01:35Z</dcterms:modified>
</cp:coreProperties>
</file>